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21"/>
  </p:notesMasterIdLst>
  <p:sldIdLst>
    <p:sldId id="421" r:id="rId3"/>
    <p:sldId id="503" r:id="rId4"/>
    <p:sldId id="509" r:id="rId5"/>
    <p:sldId id="505" r:id="rId6"/>
    <p:sldId id="510" r:id="rId7"/>
    <p:sldId id="502" r:id="rId8"/>
    <p:sldId id="410" r:id="rId9"/>
    <p:sldId id="480" r:id="rId10"/>
    <p:sldId id="482" r:id="rId11"/>
    <p:sldId id="463" r:id="rId12"/>
    <p:sldId id="424" r:id="rId13"/>
    <p:sldId id="483" r:id="rId14"/>
    <p:sldId id="259" r:id="rId15"/>
    <p:sldId id="260" r:id="rId16"/>
    <p:sldId id="261" r:id="rId17"/>
    <p:sldId id="262" r:id="rId18"/>
    <p:sldId id="464" r:id="rId19"/>
    <p:sldId id="257"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5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沛" initials="刘"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p:scale>
          <a:sx n="100" d="100"/>
          <a:sy n="100" d="100"/>
        </p:scale>
        <p:origin x="592" y="103"/>
      </p:cViewPr>
      <p:guideLst>
        <p:guide orient="horz" pos="2160"/>
        <p:guide pos="3858"/>
      </p:guideLst>
    </p:cSldViewPr>
  </p:slideViewPr>
  <p:notesTextViewPr>
    <p:cViewPr>
      <p:scale>
        <a:sx n="3" d="2"/>
        <a:sy n="3" d="2"/>
      </p:scale>
      <p:origin x="0" y="0"/>
    </p:cViewPr>
  </p:notesTextViewPr>
  <p:notesViewPr>
    <p:cSldViewPr snapToGrid="0">
      <p:cViewPr>
        <p:scale>
          <a:sx n="150" d="100"/>
          <a:sy n="150" d="100"/>
        </p:scale>
        <p:origin x="1924" y="-6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975916-8155-454C-AD23-1D8B7449160A}" type="datetimeFigureOut">
              <a:rPr lang="zh-CN" altLang="en-US" smtClean="0"/>
              <a:t>2022/5/6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9682AD-F457-499D-9F14-E40D12CFA51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老师，同学们大家好，我是二班五组组长刘宇轩，我们组的组员有</a:t>
            </a:r>
            <a:r>
              <a:rPr lang="en-US" altLang="zh-CN" dirty="0"/>
              <a:t>…</a:t>
            </a:r>
          </a:p>
          <a:p>
            <a:r>
              <a:rPr lang="zh-CN" altLang="en-US" dirty="0"/>
              <a:t>本次研讨课我们将对课程报告二中要求的内容做概要性的汇报，并展示我们所做的工作以及遇到的困难，和接下来的工作规划。</a:t>
            </a:r>
          </a:p>
        </p:txBody>
      </p:sp>
      <p:sp>
        <p:nvSpPr>
          <p:cNvPr id="4" name="灯片编号占位符 3"/>
          <p:cNvSpPr>
            <a:spLocks noGrp="1"/>
          </p:cNvSpPr>
          <p:nvPr>
            <p:ph type="sldNum" sz="quarter" idx="5"/>
          </p:nvPr>
        </p:nvSpPr>
        <p:spPr/>
        <p:txBody>
          <a:bodyPr/>
          <a:lstStyle/>
          <a:p>
            <a:fld id="{C69682AD-F457-499D-9F14-E40D12CFA51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为了实现可展多面体的构造，我们选择</a:t>
            </a:r>
            <a:r>
              <a:rPr lang="en-US" altLang="zh-CN" dirty="0" err="1"/>
              <a:t>Bricard</a:t>
            </a:r>
            <a:r>
              <a:rPr lang="zh-CN" altLang="en-US" dirty="0"/>
              <a:t>机构，前面组已经非常详尽地阐述了</a:t>
            </a:r>
            <a:r>
              <a:rPr lang="en-US" altLang="zh-CN" dirty="0" err="1"/>
              <a:t>bricard</a:t>
            </a:r>
            <a:r>
              <a:rPr lang="zh-CN" altLang="en-US" dirty="0"/>
              <a:t>机构，再次不做赘述，我们选择的是采用</a:t>
            </a:r>
            <a:r>
              <a:rPr lang="en-US" altLang="zh-CN" dirty="0"/>
              <a:t>15</a:t>
            </a:r>
            <a:r>
              <a:rPr lang="zh-CN" altLang="en-US" dirty="0"/>
              <a:t>转动副和</a:t>
            </a:r>
            <a:r>
              <a:rPr lang="en-US" altLang="zh-CN" dirty="0"/>
              <a:t>9</a:t>
            </a:r>
            <a:r>
              <a:rPr lang="zh-CN" altLang="en-US" dirty="0"/>
              <a:t>个球副的自由度为</a:t>
            </a:r>
            <a:r>
              <a:rPr lang="en-US" altLang="zh-CN" dirty="0"/>
              <a:t>1</a:t>
            </a:r>
            <a:r>
              <a:rPr lang="zh-CN" altLang="en-US" dirty="0"/>
              <a:t>的方案，下面我们将阐述各顶点坐标的计算和运动副的位置和轴线，以及自由度的确定。</a:t>
            </a:r>
          </a:p>
        </p:txBody>
      </p:sp>
      <p:sp>
        <p:nvSpPr>
          <p:cNvPr id="4" name="灯片编号占位符 3"/>
          <p:cNvSpPr>
            <a:spLocks noGrp="1"/>
          </p:cNvSpPr>
          <p:nvPr>
            <p:ph type="sldNum" sz="quarter" idx="5"/>
          </p:nvPr>
        </p:nvSpPr>
        <p:spPr/>
        <p:txBody>
          <a:bodyPr/>
          <a:lstStyle/>
          <a:p>
            <a:fld id="{C69682AD-F457-499D-9F14-E40D12CFA512}"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10</a:t>
            </a:fld>
            <a:endParaRPr lang="zh-CN" altLang="en-US"/>
          </a:p>
        </p:txBody>
      </p:sp>
    </p:spTree>
    <p:extLst>
      <p:ext uri="{BB962C8B-B14F-4D97-AF65-F5344CB8AC3E}">
        <p14:creationId xmlns:p14="http://schemas.microsoft.com/office/powerpoint/2010/main" val="3542573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12</a:t>
            </a:fld>
            <a:endParaRPr lang="zh-CN" altLang="en-US"/>
          </a:p>
        </p:txBody>
      </p:sp>
    </p:spTree>
    <p:extLst>
      <p:ext uri="{BB962C8B-B14F-4D97-AF65-F5344CB8AC3E}">
        <p14:creationId xmlns:p14="http://schemas.microsoft.com/office/powerpoint/2010/main" val="343256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17</a:t>
            </a:fld>
            <a:endParaRPr lang="zh-CN" altLang="en-US"/>
          </a:p>
        </p:txBody>
      </p:sp>
    </p:spTree>
    <p:extLst>
      <p:ext uri="{BB962C8B-B14F-4D97-AF65-F5344CB8AC3E}">
        <p14:creationId xmlns:p14="http://schemas.microsoft.com/office/powerpoint/2010/main" val="187126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以上是我们本次研讨课展示的全部内容，敬请老师和同学们批评指正！</a:t>
            </a:r>
          </a:p>
        </p:txBody>
      </p:sp>
      <p:sp>
        <p:nvSpPr>
          <p:cNvPr id="4" name="灯片编号占位符 3"/>
          <p:cNvSpPr>
            <a:spLocks noGrp="1"/>
          </p:cNvSpPr>
          <p:nvPr>
            <p:ph type="sldNum" sz="quarter" idx="5"/>
          </p:nvPr>
        </p:nvSpPr>
        <p:spPr/>
        <p:txBody>
          <a:bodyPr/>
          <a:lstStyle/>
          <a:p>
            <a:fld id="{C69682AD-F457-499D-9F14-E40D12CFA512}"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2" cstate="email"/>
          <a:srcRect/>
          <a:stretch>
            <a:fillRect/>
          </a:stretch>
        </p:blipFill>
        <p:spPr bwMode="auto">
          <a:xfrm>
            <a:off x="5224465" y="0"/>
            <a:ext cx="6967537" cy="6858000"/>
          </a:xfrm>
          <a:prstGeom prst="rect">
            <a:avLst/>
          </a:prstGeom>
          <a:noFill/>
          <a:ln w="9525">
            <a:noFill/>
            <a:miter lim="800000"/>
            <a:headEnd/>
            <a:tailEnd/>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61AFB21-DBA3-481D-8F7B-09C9B17B6691}" type="datetimeFigureOut">
              <a:rPr lang="zh-CN" altLang="en-US"/>
              <a:t>2022/5/6</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00FF262C-3761-4C24-872D-544326259E36}"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0CB64265-347A-4A89-84B8-A5D80D7834B9}" type="datetimeFigureOut">
              <a:rPr lang="zh-CN" altLang="en-US"/>
              <a:t>2022/5/6</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22241782-DA87-4978-9051-98B99502C9DD}"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72AFB4C0-FA24-4F4D-A17C-63F7D7E08FB5}" type="datetimeFigureOut">
              <a:rPr lang="zh-CN" altLang="en-US"/>
              <a:t>2022/5/6</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5A6C8A3E-0184-4FB7-A8D4-E3A320247705}"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FF735C5-43AD-4464-852C-402DC6313CA8}" type="datetimeFigureOut">
              <a:rPr lang="zh-CN" altLang="en-US"/>
              <a:t>2022/5/6</a:t>
            </a:fld>
            <a:endParaRPr lang="zh-CN" altLang="en-US"/>
          </a:p>
        </p:txBody>
      </p:sp>
      <p:sp>
        <p:nvSpPr>
          <p:cNvPr id="8" name="页脚占位符 7"/>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243A6D05-960A-4253-9142-2CB4B89AFF8C}"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393B5FD-2CFD-4C17-8CA1-8896FC99F542}" type="datetimeFigureOut">
              <a:rPr lang="zh-CN" altLang="en-US"/>
              <a:t>2022/5/6</a:t>
            </a:fld>
            <a:endParaRPr lang="zh-CN" altLang="en-US"/>
          </a:p>
        </p:txBody>
      </p:sp>
      <p:sp>
        <p:nvSpPr>
          <p:cNvPr id="4" name="页脚占位符 3"/>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46C4FB72-450F-457D-B1A2-F5E1D863448B}"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E0B2FB6-452A-4425-8BD9-2ACAB7243718}" type="datetimeFigureOut">
              <a:rPr lang="zh-CN" altLang="en-US"/>
              <a:t>2022/5/6</a:t>
            </a:fld>
            <a:endParaRPr lang="zh-CN" altLang="en-US"/>
          </a:p>
        </p:txBody>
      </p:sp>
      <p:sp>
        <p:nvSpPr>
          <p:cNvPr id="3" name="页脚占位符 2"/>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FEE5DD97-D3D6-4805-872F-3FD53EF08E83}"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99501A5-C41B-4B5F-819C-1B487BE05E4C}" type="datetimeFigureOut">
              <a:rPr lang="zh-CN" altLang="en-US"/>
              <a:t>2022/5/6</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C5A97971-8DE0-44B2-A0D5-2DC1F1B69BFA}"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D96DB21-153E-4DEE-9473-F53FC02AA951}" type="datetimeFigureOut">
              <a:rPr lang="zh-CN" altLang="en-US"/>
              <a:t>2022/5/6</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870F98E7-03C2-4218-8ED6-D5E805875C3C}"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CA88350-C780-4FB1-AE97-F510730C86BC}" type="datetimeFigureOut">
              <a:rPr lang="zh-CN" altLang="en-US"/>
              <a:t>2022/5/6</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D6D1A840-EF38-4BB4-8D8E-D779542843CC}"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0D36F01-2D12-47B2-A096-CB16133529CD}" type="datetimeFigureOut">
              <a:rPr lang="zh-CN" altLang="en-US"/>
              <a:t>2022/5/6</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9B717777-A018-4341-B712-B71471F8FD10}"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2022/5/6</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2022/5/6</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2022/5/6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8325228" y="6545427"/>
            <a:ext cx="775136" cy="246221"/>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pic>
        <p:nvPicPr>
          <p:cNvPr id="3074" name="图片 6"/>
          <p:cNvPicPr>
            <a:picLocks noChangeAspect="1"/>
          </p:cNvPicPr>
          <p:nvPr/>
        </p:nvPicPr>
        <p:blipFill>
          <a:blip r:embed="rId13"/>
          <a:srcRect/>
          <a:stretch>
            <a:fillRect/>
          </a:stretch>
        </p:blipFill>
        <p:spPr bwMode="auto">
          <a:xfrm>
            <a:off x="1589" y="0"/>
            <a:ext cx="12188825"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1.xml"/><Relationship Id="rId1" Type="http://schemas.openxmlformats.org/officeDocument/2006/relationships/tags" Target="../tags/tag2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1.xml"/><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1.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38100" y="1773532"/>
            <a:ext cx="6057900" cy="1656415"/>
          </a:xfrm>
          <a:prstGeom prst="rect">
            <a:avLst/>
          </a:prstGeom>
          <a:noFill/>
          <a:ln w="9525">
            <a:noFill/>
            <a:miter lim="800000"/>
          </a:ln>
        </p:spPr>
        <p:txBody>
          <a:bodyPr wrap="square">
            <a:spAutoFit/>
          </a:bodyPr>
          <a:lstStyle/>
          <a:p>
            <a:pPr algn="ctr" eaLnBrk="1" hangingPunct="1">
              <a:lnSpc>
                <a:spcPct val="150000"/>
              </a:lnSpc>
            </a:pPr>
            <a:r>
              <a:rPr lang="zh-CN" altLang="en-US" sz="3600" b="1" dirty="0">
                <a:solidFill>
                  <a:srgbClr val="1570C1"/>
                </a:solidFill>
                <a:latin typeface="微软雅黑" panose="020B0503020204020204" pitchFamily="34" charset="-122"/>
                <a:ea typeface="微软雅黑" panose="020B0503020204020204" pitchFamily="34" charset="-122"/>
              </a:rPr>
              <a:t>设计与建造</a:t>
            </a:r>
            <a:r>
              <a:rPr lang="en-US" altLang="zh-CN" sz="3600" b="1" dirty="0">
                <a:solidFill>
                  <a:srgbClr val="1570C1"/>
                </a:solidFill>
                <a:latin typeface="微软雅黑" panose="020B0503020204020204" pitchFamily="34" charset="-122"/>
                <a:ea typeface="微软雅黑" panose="020B0503020204020204" pitchFamily="34" charset="-122"/>
              </a:rPr>
              <a:t>Ⅱ·</a:t>
            </a:r>
            <a:r>
              <a:rPr lang="zh-CN" altLang="en-US" sz="3600" b="1" dirty="0">
                <a:solidFill>
                  <a:srgbClr val="1570C1"/>
                </a:solidFill>
                <a:latin typeface="微软雅黑" panose="020B0503020204020204" pitchFamily="34" charset="-122"/>
                <a:ea typeface="微软雅黑" panose="020B0503020204020204" pitchFamily="34" charset="-122"/>
              </a:rPr>
              <a:t>可展机构</a:t>
            </a:r>
            <a:endParaRPr lang="en-US" altLang="zh-CN" sz="3600" b="1" dirty="0">
              <a:solidFill>
                <a:srgbClr val="1570C1"/>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3600" b="1" dirty="0">
                <a:solidFill>
                  <a:srgbClr val="1570C1"/>
                </a:solidFill>
                <a:latin typeface="微软雅黑" panose="020B0503020204020204" pitchFamily="34" charset="-122"/>
                <a:ea typeface="微软雅黑" panose="020B0503020204020204" pitchFamily="34" charset="-122"/>
              </a:rPr>
              <a:t>课程报告五</a:t>
            </a:r>
            <a:endParaRPr lang="en-US" altLang="zh-CN" sz="3600" b="1" dirty="0">
              <a:solidFill>
                <a:srgbClr val="1570C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66803" y="4648200"/>
            <a:ext cx="2723823" cy="92333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设计与建造二班五组</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刘宇轩 张佳瑜 罗松寒 </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冒惠敏 郭伟祺 白  韬  </a:t>
            </a:r>
            <a:endParaRPr lang="en-US" altLang="zh-CN"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9315" y="487681"/>
            <a:ext cx="9391965" cy="52322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零件的</a:t>
            </a:r>
            <a:r>
              <a:rPr lang="en-US" altLang="zh-CN" sz="2800" dirty="0" err="1">
                <a:solidFill>
                  <a:srgbClr val="1570C1"/>
                </a:solidFill>
                <a:latin typeface="微软雅黑" panose="020B0503020204020204" pitchFamily="34" charset="-122"/>
                <a:ea typeface="微软雅黑" panose="020B0503020204020204" pitchFamily="34" charset="-122"/>
              </a:rPr>
              <a:t>solidworks</a:t>
            </a:r>
            <a:r>
              <a:rPr lang="zh-CN" altLang="en-US" sz="2800" dirty="0">
                <a:solidFill>
                  <a:srgbClr val="1570C1"/>
                </a:solidFill>
                <a:latin typeface="微软雅黑" panose="020B0503020204020204" pitchFamily="34" charset="-122"/>
                <a:ea typeface="微软雅黑" panose="020B0503020204020204" pitchFamily="34" charset="-122"/>
              </a:rPr>
              <a:t>建模</a:t>
            </a:r>
            <a:r>
              <a:rPr lang="en-US" altLang="zh-CN" sz="2800" dirty="0">
                <a:solidFill>
                  <a:srgbClr val="1570C1"/>
                </a:solidFill>
                <a:latin typeface="微软雅黑" panose="020B0503020204020204" pitchFamily="34" charset="-122"/>
                <a:ea typeface="微软雅黑" panose="020B0503020204020204" pitchFamily="34" charset="-122"/>
              </a:rPr>
              <a:t>——Ⅱ</a:t>
            </a:r>
            <a:r>
              <a:rPr lang="zh-CN" altLang="en-US" sz="2800" dirty="0">
                <a:solidFill>
                  <a:srgbClr val="1570C1"/>
                </a:solidFill>
                <a:latin typeface="微软雅黑" panose="020B0503020204020204" pitchFamily="34" charset="-122"/>
                <a:ea typeface="微软雅黑" panose="020B0503020204020204" pitchFamily="34" charset="-122"/>
              </a:rPr>
              <a:t>类转动副修改</a:t>
            </a:r>
          </a:p>
        </p:txBody>
      </p:sp>
      <p:sp>
        <p:nvSpPr>
          <p:cNvPr id="18" name="文本框 17"/>
          <p:cNvSpPr txBox="1"/>
          <p:nvPr/>
        </p:nvSpPr>
        <p:spPr>
          <a:xfrm>
            <a:off x="7759313" y="4838611"/>
            <a:ext cx="3423036"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CN" dirty="0">
                <a:latin typeface="黑体" panose="02010609060101010101" pitchFamily="49" charset="-122"/>
                <a:ea typeface="黑体" panose="02010609060101010101" pitchFamily="49" charset="-122"/>
              </a:rPr>
              <a:t>Ⅱ</a:t>
            </a:r>
            <a:r>
              <a:rPr lang="zh-CN" altLang="en-US" dirty="0">
                <a:latin typeface="黑体" panose="02010609060101010101" pitchFamily="49" charset="-122"/>
                <a:ea typeface="黑体" panose="02010609060101010101" pitchFamily="49" charset="-122"/>
                <a:sym typeface="+mn-ea"/>
              </a:rPr>
              <a:t>类转动副</a:t>
            </a:r>
            <a:endParaRPr lang="en-US" altLang="zh-CN"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sym typeface="+mn-ea"/>
              </a:rPr>
              <a:t>与连杆夹角：</a:t>
            </a:r>
            <a:r>
              <a:rPr lang="en-US" altLang="zh-CN" dirty="0">
                <a:latin typeface="黑体" panose="02010609060101010101" pitchFamily="49" charset="-122"/>
                <a:ea typeface="黑体" panose="02010609060101010101" pitchFamily="49" charset="-122"/>
              </a:rPr>
              <a:t>95.57617619 </a:t>
            </a:r>
            <a:r>
              <a:rPr lang="en-US" altLang="zh-CN" dirty="0">
                <a:latin typeface="黑体" panose="02010609060101010101" pitchFamily="49" charset="-122"/>
                <a:ea typeface="黑体" panose="02010609060101010101" pitchFamily="49" charset="-122"/>
                <a:sym typeface="+mn-ea"/>
              </a:rPr>
              <a:t>°</a:t>
            </a:r>
            <a:endParaRPr lang="zh-CN" altLang="en-US"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rPr>
              <a:t>转动副扭角：</a:t>
            </a:r>
            <a:r>
              <a:rPr lang="en-US" altLang="zh-CN" dirty="0">
                <a:latin typeface="黑体" panose="02010609060101010101" pitchFamily="49" charset="-122"/>
                <a:ea typeface="黑体" panose="02010609060101010101" pitchFamily="49" charset="-122"/>
              </a:rPr>
              <a:t>34.78648675°</a:t>
            </a:r>
          </a:p>
          <a:p>
            <a:pPr algn="l"/>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DBDEB2C2-49F6-4D50-BB6C-111B3EB7872A}"/>
              </a:ext>
            </a:extLst>
          </p:cNvPr>
          <p:cNvPicPr>
            <a:picLocks noChangeAspect="1"/>
          </p:cNvPicPr>
          <p:nvPr/>
        </p:nvPicPr>
        <p:blipFill>
          <a:blip r:embed="rId3"/>
          <a:stretch>
            <a:fillRect/>
          </a:stretch>
        </p:blipFill>
        <p:spPr>
          <a:xfrm>
            <a:off x="849315" y="1742201"/>
            <a:ext cx="3879967" cy="3392200"/>
          </a:xfrm>
          <a:prstGeom prst="rect">
            <a:avLst/>
          </a:prstGeom>
        </p:spPr>
      </p:pic>
      <p:pic>
        <p:nvPicPr>
          <p:cNvPr id="6" name="图片 5">
            <a:extLst>
              <a:ext uri="{FF2B5EF4-FFF2-40B4-BE49-F238E27FC236}">
                <a16:creationId xmlns:a16="http://schemas.microsoft.com/office/drawing/2014/main" id="{584E456E-6E4F-A89B-BAC6-4E67446F3950}"/>
              </a:ext>
            </a:extLst>
          </p:cNvPr>
          <p:cNvPicPr>
            <a:picLocks noChangeAspect="1"/>
          </p:cNvPicPr>
          <p:nvPr/>
        </p:nvPicPr>
        <p:blipFill>
          <a:blip r:embed="rId4"/>
          <a:stretch>
            <a:fillRect/>
          </a:stretch>
        </p:blipFill>
        <p:spPr>
          <a:xfrm>
            <a:off x="7087146" y="1654112"/>
            <a:ext cx="3959889" cy="3046980"/>
          </a:xfrm>
          <a:prstGeom prst="rect">
            <a:avLst/>
          </a:prstGeom>
        </p:spPr>
      </p:pic>
      <p:sp>
        <p:nvSpPr>
          <p:cNvPr id="9" name="箭头: 右 8">
            <a:extLst>
              <a:ext uri="{FF2B5EF4-FFF2-40B4-BE49-F238E27FC236}">
                <a16:creationId xmlns:a16="http://schemas.microsoft.com/office/drawing/2014/main" id="{6825E317-B70B-ADA7-D92C-718EB63730E2}"/>
              </a:ext>
            </a:extLst>
          </p:cNvPr>
          <p:cNvSpPr/>
          <p:nvPr/>
        </p:nvSpPr>
        <p:spPr>
          <a:xfrm>
            <a:off x="5437143" y="2755364"/>
            <a:ext cx="1129553" cy="673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0427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文本框 17">
            <a:extLst>
              <a:ext uri="{FF2B5EF4-FFF2-40B4-BE49-F238E27FC236}">
                <a16:creationId xmlns:a16="http://schemas.microsoft.com/office/drawing/2014/main" id="{C5E21DB4-1954-45C4-80A5-CBD11E311127}"/>
              </a:ext>
            </a:extLst>
          </p:cNvPr>
          <p:cNvSpPr txBox="1">
            <a:spLocks noChangeArrowheads="1"/>
          </p:cNvSpPr>
          <p:nvPr/>
        </p:nvSpPr>
        <p:spPr bwMode="auto">
          <a:xfrm>
            <a:off x="849315" y="487681"/>
            <a:ext cx="9499596" cy="52322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零件的</a:t>
            </a:r>
            <a:r>
              <a:rPr lang="en-US" altLang="zh-CN" sz="2800" dirty="0" err="1">
                <a:solidFill>
                  <a:srgbClr val="1570C1"/>
                </a:solidFill>
                <a:latin typeface="微软雅黑" panose="020B0503020204020204" pitchFamily="34" charset="-122"/>
                <a:ea typeface="微软雅黑" panose="020B0503020204020204" pitchFamily="34" charset="-122"/>
              </a:rPr>
              <a:t>solidworks</a:t>
            </a:r>
            <a:r>
              <a:rPr lang="zh-CN" altLang="en-US" sz="2800" dirty="0">
                <a:solidFill>
                  <a:srgbClr val="1570C1"/>
                </a:solidFill>
                <a:latin typeface="微软雅黑" panose="020B0503020204020204" pitchFamily="34" charset="-122"/>
                <a:ea typeface="微软雅黑" panose="020B0503020204020204" pitchFamily="34" charset="-122"/>
              </a:rPr>
              <a:t>建模</a:t>
            </a:r>
            <a:r>
              <a:rPr lang="en-US" altLang="zh-CN" sz="2800" dirty="0">
                <a:solidFill>
                  <a:srgbClr val="1570C1"/>
                </a:solidFill>
                <a:latin typeface="微软雅黑" panose="020B0503020204020204" pitchFamily="34" charset="-122"/>
                <a:ea typeface="微软雅黑" panose="020B0503020204020204" pitchFamily="34" charset="-122"/>
              </a:rPr>
              <a:t>——Ⅱ</a:t>
            </a:r>
            <a:r>
              <a:rPr lang="zh-CN" altLang="en-US" sz="2800" dirty="0">
                <a:solidFill>
                  <a:srgbClr val="1570C1"/>
                </a:solidFill>
                <a:latin typeface="微软雅黑" panose="020B0503020204020204" pitchFamily="34" charset="-122"/>
                <a:ea typeface="微软雅黑" panose="020B0503020204020204" pitchFamily="34" charset="-122"/>
              </a:rPr>
              <a:t>类转动副修改</a:t>
            </a:r>
          </a:p>
        </p:txBody>
      </p:sp>
      <p:sp>
        <p:nvSpPr>
          <p:cNvPr id="15" name="文本框 14">
            <a:extLst>
              <a:ext uri="{FF2B5EF4-FFF2-40B4-BE49-F238E27FC236}">
                <a16:creationId xmlns:a16="http://schemas.microsoft.com/office/drawing/2014/main" id="{CEDDFD32-0EAC-3119-BC91-E63DFC50CD71}"/>
              </a:ext>
            </a:extLst>
          </p:cNvPr>
          <p:cNvSpPr txBox="1"/>
          <p:nvPr/>
        </p:nvSpPr>
        <p:spPr>
          <a:xfrm>
            <a:off x="7759313" y="4838611"/>
            <a:ext cx="3423036"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l"/>
            <a:r>
              <a:rPr lang="en-US" altLang="zh-CN" dirty="0">
                <a:latin typeface="黑体" panose="02010609060101010101" pitchFamily="49" charset="-122"/>
                <a:ea typeface="黑体" panose="02010609060101010101" pitchFamily="49" charset="-122"/>
              </a:rPr>
              <a:t>Ⅱ</a:t>
            </a:r>
            <a:r>
              <a:rPr lang="zh-CN" altLang="en-US" dirty="0">
                <a:latin typeface="黑体" panose="02010609060101010101" pitchFamily="49" charset="-122"/>
                <a:ea typeface="黑体" panose="02010609060101010101" pitchFamily="49" charset="-122"/>
                <a:sym typeface="+mn-ea"/>
              </a:rPr>
              <a:t>类转动副</a:t>
            </a:r>
            <a:endParaRPr lang="en-US" altLang="zh-CN"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sym typeface="+mn-ea"/>
              </a:rPr>
              <a:t>与连杆夹角：</a:t>
            </a:r>
            <a:r>
              <a:rPr lang="en-US" altLang="zh-CN" dirty="0">
                <a:latin typeface="黑体" panose="02010609060101010101" pitchFamily="49" charset="-122"/>
                <a:ea typeface="黑体" panose="02010609060101010101" pitchFamily="49" charset="-122"/>
              </a:rPr>
              <a:t>95.57617619 </a:t>
            </a:r>
            <a:r>
              <a:rPr lang="en-US" altLang="zh-CN" dirty="0">
                <a:latin typeface="黑体" panose="02010609060101010101" pitchFamily="49" charset="-122"/>
                <a:ea typeface="黑体" panose="02010609060101010101" pitchFamily="49" charset="-122"/>
                <a:sym typeface="+mn-ea"/>
              </a:rPr>
              <a:t>°</a:t>
            </a:r>
            <a:endParaRPr lang="zh-CN" altLang="en-US"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rPr>
              <a:t>转动副扭角：</a:t>
            </a:r>
            <a:r>
              <a:rPr lang="en-US" altLang="zh-CN" dirty="0">
                <a:latin typeface="黑体" panose="02010609060101010101" pitchFamily="49" charset="-122"/>
                <a:ea typeface="黑体" panose="02010609060101010101" pitchFamily="49" charset="-122"/>
              </a:rPr>
              <a:t>34.78648675°</a:t>
            </a:r>
          </a:p>
          <a:p>
            <a:pPr algn="l"/>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grpSp>
        <p:nvGrpSpPr>
          <p:cNvPr id="19" name="组合 18">
            <a:extLst>
              <a:ext uri="{FF2B5EF4-FFF2-40B4-BE49-F238E27FC236}">
                <a16:creationId xmlns:a16="http://schemas.microsoft.com/office/drawing/2014/main" id="{AAAE316C-D128-60FF-4804-512E2CF9C1FE}"/>
              </a:ext>
            </a:extLst>
          </p:cNvPr>
          <p:cNvGrpSpPr/>
          <p:nvPr/>
        </p:nvGrpSpPr>
        <p:grpSpPr>
          <a:xfrm>
            <a:off x="882125" y="2008220"/>
            <a:ext cx="5090730" cy="3512651"/>
            <a:chOff x="1200824" y="1325960"/>
            <a:chExt cx="5090730" cy="3512651"/>
          </a:xfrm>
        </p:grpSpPr>
        <p:pic>
          <p:nvPicPr>
            <p:cNvPr id="4" name="图片 3">
              <a:extLst>
                <a:ext uri="{FF2B5EF4-FFF2-40B4-BE49-F238E27FC236}">
                  <a16:creationId xmlns:a16="http://schemas.microsoft.com/office/drawing/2014/main" id="{1842F5CC-8492-67EC-4E41-2ADD6F9EC6C3}"/>
                </a:ext>
              </a:extLst>
            </p:cNvPr>
            <p:cNvPicPr>
              <a:picLocks noChangeAspect="1"/>
            </p:cNvPicPr>
            <p:nvPr/>
          </p:nvPicPr>
          <p:blipFill>
            <a:blip r:embed="rId2"/>
            <a:stretch>
              <a:fillRect/>
            </a:stretch>
          </p:blipFill>
          <p:spPr>
            <a:xfrm>
              <a:off x="1200824" y="1325960"/>
              <a:ext cx="5090730" cy="3512651"/>
            </a:xfrm>
            <a:prstGeom prst="rect">
              <a:avLst/>
            </a:prstGeom>
          </p:spPr>
        </p:pic>
        <p:pic>
          <p:nvPicPr>
            <p:cNvPr id="6" name="图片 5">
              <a:extLst>
                <a:ext uri="{FF2B5EF4-FFF2-40B4-BE49-F238E27FC236}">
                  <a16:creationId xmlns:a16="http://schemas.microsoft.com/office/drawing/2014/main" id="{70F328C5-0DB9-F071-98B6-EF19BA866DD2}"/>
                </a:ext>
              </a:extLst>
            </p:cNvPr>
            <p:cNvPicPr>
              <a:picLocks noChangeAspect="1"/>
            </p:cNvPicPr>
            <p:nvPr/>
          </p:nvPicPr>
          <p:blipFill>
            <a:blip r:embed="rId3"/>
            <a:stretch>
              <a:fillRect/>
            </a:stretch>
          </p:blipFill>
          <p:spPr>
            <a:xfrm>
              <a:off x="3443159" y="1600857"/>
              <a:ext cx="2788986" cy="615218"/>
            </a:xfrm>
            <a:prstGeom prst="rect">
              <a:avLst/>
            </a:prstGeom>
          </p:spPr>
        </p:pic>
      </p:grpSp>
      <p:grpSp>
        <p:nvGrpSpPr>
          <p:cNvPr id="20" name="组合 19">
            <a:extLst>
              <a:ext uri="{FF2B5EF4-FFF2-40B4-BE49-F238E27FC236}">
                <a16:creationId xmlns:a16="http://schemas.microsoft.com/office/drawing/2014/main" id="{7BAB248D-2D5D-056E-E095-F116BDEC47F3}"/>
              </a:ext>
            </a:extLst>
          </p:cNvPr>
          <p:cNvGrpSpPr/>
          <p:nvPr/>
        </p:nvGrpSpPr>
        <p:grpSpPr>
          <a:xfrm>
            <a:off x="6681860" y="1335094"/>
            <a:ext cx="4202585" cy="3178074"/>
            <a:chOff x="6940044" y="1325960"/>
            <a:chExt cx="4202585" cy="3178074"/>
          </a:xfrm>
        </p:grpSpPr>
        <p:pic>
          <p:nvPicPr>
            <p:cNvPr id="9" name="图片 8">
              <a:extLst>
                <a:ext uri="{FF2B5EF4-FFF2-40B4-BE49-F238E27FC236}">
                  <a16:creationId xmlns:a16="http://schemas.microsoft.com/office/drawing/2014/main" id="{B28B6D0D-744E-6BCB-4086-3E02EF9BE344}"/>
                </a:ext>
              </a:extLst>
            </p:cNvPr>
            <p:cNvPicPr>
              <a:picLocks noChangeAspect="1"/>
            </p:cNvPicPr>
            <p:nvPr/>
          </p:nvPicPr>
          <p:blipFill>
            <a:blip r:embed="rId4"/>
            <a:stretch>
              <a:fillRect/>
            </a:stretch>
          </p:blipFill>
          <p:spPr>
            <a:xfrm>
              <a:off x="6940044" y="1325960"/>
              <a:ext cx="4202585" cy="3178074"/>
            </a:xfrm>
            <a:prstGeom prst="rect">
              <a:avLst/>
            </a:prstGeom>
          </p:spPr>
        </p:pic>
        <p:pic>
          <p:nvPicPr>
            <p:cNvPr id="13" name="图片 12">
              <a:extLst>
                <a:ext uri="{FF2B5EF4-FFF2-40B4-BE49-F238E27FC236}">
                  <a16:creationId xmlns:a16="http://schemas.microsoft.com/office/drawing/2014/main" id="{F7A394C3-AB5F-6F80-84AA-49FCE42A3D02}"/>
                </a:ext>
              </a:extLst>
            </p:cNvPr>
            <p:cNvPicPr>
              <a:picLocks noChangeAspect="1"/>
            </p:cNvPicPr>
            <p:nvPr/>
          </p:nvPicPr>
          <p:blipFill>
            <a:blip r:embed="rId5"/>
            <a:stretch>
              <a:fillRect/>
            </a:stretch>
          </p:blipFill>
          <p:spPr>
            <a:xfrm>
              <a:off x="9192789" y="1508262"/>
              <a:ext cx="1949840" cy="499958"/>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9671"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转动副位置的确定</a:t>
            </a:r>
          </a:p>
        </p:txBody>
      </p:sp>
      <p:sp>
        <p:nvSpPr>
          <p:cNvPr id="18" name="文本框 17"/>
          <p:cNvSpPr txBox="1"/>
          <p:nvPr/>
        </p:nvSpPr>
        <p:spPr>
          <a:xfrm>
            <a:off x="7759313" y="4838611"/>
            <a:ext cx="3840480" cy="9220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l"/>
            <a:r>
              <a:rPr lang="zh-CN" altLang="en-US" dirty="0">
                <a:latin typeface="黑体" panose="02010609060101010101" pitchFamily="49" charset="-122"/>
                <a:ea typeface="黑体" panose="02010609060101010101" pitchFamily="49" charset="-122"/>
              </a:rPr>
              <a:t>根据调整后的转动副大小，</a:t>
            </a:r>
          </a:p>
          <a:p>
            <a:pPr algn="l"/>
            <a:r>
              <a:rPr lang="zh-CN" altLang="en-US" dirty="0">
                <a:latin typeface="黑体" panose="02010609060101010101" pitchFamily="49" charset="-122"/>
                <a:ea typeface="黑体" panose="02010609060101010101" pitchFamily="49" charset="-122"/>
              </a:rPr>
              <a:t>确定转动副合适位置，满足打印要求</a:t>
            </a:r>
          </a:p>
          <a:p>
            <a:endParaRPr lang="zh-CN" altLang="en-US" dirty="0">
              <a:latin typeface="黑体" panose="02010609060101010101" pitchFamily="49" charset="-122"/>
              <a:ea typeface="黑体" panose="02010609060101010101" pitchFamily="49" charset="-122"/>
            </a:endParaRPr>
          </a:p>
        </p:txBody>
      </p:sp>
      <p:pic>
        <p:nvPicPr>
          <p:cNvPr id="5" name="图片 4" descr="底座数据"/>
          <p:cNvPicPr>
            <a:picLocks noChangeAspect="1"/>
          </p:cNvPicPr>
          <p:nvPr>
            <p:custDataLst>
              <p:tags r:id="rId1"/>
            </p:custDataLst>
          </p:nvPr>
        </p:nvPicPr>
        <p:blipFill>
          <a:blip r:embed="rId4"/>
          <a:stretch>
            <a:fillRect/>
          </a:stretch>
        </p:blipFill>
        <p:spPr>
          <a:xfrm>
            <a:off x="1246628" y="1425976"/>
            <a:ext cx="5684722" cy="4334655"/>
          </a:xfrm>
          <a:prstGeom prst="rect">
            <a:avLst/>
          </a:prstGeom>
        </p:spPr>
      </p:pic>
    </p:spTree>
    <p:extLst>
      <p:ext uri="{BB962C8B-B14F-4D97-AF65-F5344CB8AC3E}">
        <p14:creationId xmlns:p14="http://schemas.microsoft.com/office/powerpoint/2010/main" val="80153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文本框 2">
            <a:extLst>
              <a:ext uri="{FF2B5EF4-FFF2-40B4-BE49-F238E27FC236}">
                <a16:creationId xmlns:a16="http://schemas.microsoft.com/office/drawing/2014/main" id="{2C90B206-94B7-0A68-2964-32AFE464CB90}"/>
              </a:ext>
            </a:extLst>
          </p:cNvPr>
          <p:cNvSpPr txBox="1"/>
          <p:nvPr/>
        </p:nvSpPr>
        <p:spPr>
          <a:xfrm>
            <a:off x="849315" y="416719"/>
            <a:ext cx="3790765" cy="523220"/>
          </a:xfrm>
          <a:prstGeom prst="rect">
            <a:avLst/>
          </a:prstGeom>
          <a:noFill/>
        </p:spPr>
        <p:txBody>
          <a:bodyPr wrap="square" rtlCol="0">
            <a:spAutoFit/>
          </a:bodyPr>
          <a:lstStyle/>
          <a:p>
            <a:pPr eaLnBrk="1" fontAlgn="auto" hangingPunct="1">
              <a:spcBef>
                <a:spcPts val="0"/>
              </a:spcBef>
              <a:spcAft>
                <a:spcPts val="0"/>
              </a:spcAft>
              <a:defRPr/>
            </a:pPr>
            <a:r>
              <a:rPr lang="zh-CN" altLang="en-US" sz="2800" dirty="0">
                <a:solidFill>
                  <a:srgbClr val="1570C1"/>
                </a:solidFill>
                <a:latin typeface="微软雅黑" panose="020B0503020204020204" pitchFamily="34" charset="-122"/>
                <a:ea typeface="微软雅黑" panose="020B0503020204020204" pitchFamily="34" charset="-122"/>
              </a:rPr>
              <a:t>剪式升降机构</a:t>
            </a:r>
          </a:p>
        </p:txBody>
      </p:sp>
      <p:pic>
        <p:nvPicPr>
          <p:cNvPr id="4" name="图片 3">
            <a:extLst>
              <a:ext uri="{FF2B5EF4-FFF2-40B4-BE49-F238E27FC236}">
                <a16:creationId xmlns:a16="http://schemas.microsoft.com/office/drawing/2014/main" id="{644E9B9B-E556-2AC9-A0EC-06085EE58A6D}"/>
              </a:ext>
            </a:extLst>
          </p:cNvPr>
          <p:cNvPicPr>
            <a:picLocks noChangeAspect="1"/>
          </p:cNvPicPr>
          <p:nvPr/>
        </p:nvPicPr>
        <p:blipFill>
          <a:blip r:embed="rId2">
            <a:clrChange>
              <a:clrFrom>
                <a:srgbClr val="C3C8D2"/>
              </a:clrFrom>
              <a:clrTo>
                <a:srgbClr val="C3C8D2">
                  <a:alpha val="0"/>
                </a:srgbClr>
              </a:clrTo>
            </a:clrChange>
          </a:blip>
          <a:stretch>
            <a:fillRect/>
          </a:stretch>
        </p:blipFill>
        <p:spPr>
          <a:xfrm>
            <a:off x="752130" y="1189037"/>
            <a:ext cx="5391150" cy="4819650"/>
          </a:xfrm>
          <a:prstGeom prst="rect">
            <a:avLst/>
          </a:prstGeom>
        </p:spPr>
      </p:pic>
      <p:pic>
        <p:nvPicPr>
          <p:cNvPr id="18" name="图片 17">
            <a:extLst>
              <a:ext uri="{FF2B5EF4-FFF2-40B4-BE49-F238E27FC236}">
                <a16:creationId xmlns:a16="http://schemas.microsoft.com/office/drawing/2014/main" id="{3B0AF61F-53F7-DD4F-64F2-2AB70BB68F58}"/>
              </a:ext>
            </a:extLst>
          </p:cNvPr>
          <p:cNvPicPr>
            <a:picLocks noChangeAspect="1"/>
          </p:cNvPicPr>
          <p:nvPr/>
        </p:nvPicPr>
        <p:blipFill>
          <a:blip r:embed="rId3">
            <a:clrChange>
              <a:clrFrom>
                <a:srgbClr val="C3C8D2"/>
              </a:clrFrom>
              <a:clrTo>
                <a:srgbClr val="C3C8D2">
                  <a:alpha val="0"/>
                </a:srgbClr>
              </a:clrTo>
            </a:clrChange>
          </a:blip>
          <a:stretch>
            <a:fillRect/>
          </a:stretch>
        </p:blipFill>
        <p:spPr>
          <a:xfrm>
            <a:off x="6143280" y="1313522"/>
            <a:ext cx="4694706" cy="47290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文本框 2">
            <a:extLst>
              <a:ext uri="{FF2B5EF4-FFF2-40B4-BE49-F238E27FC236}">
                <a16:creationId xmlns:a16="http://schemas.microsoft.com/office/drawing/2014/main" id="{2C90B206-94B7-0A68-2964-32AFE464CB90}"/>
              </a:ext>
            </a:extLst>
          </p:cNvPr>
          <p:cNvSpPr txBox="1"/>
          <p:nvPr/>
        </p:nvSpPr>
        <p:spPr>
          <a:xfrm>
            <a:off x="727969" y="390617"/>
            <a:ext cx="3790765" cy="523220"/>
          </a:xfrm>
          <a:prstGeom prst="rect">
            <a:avLst/>
          </a:prstGeom>
          <a:noFill/>
        </p:spPr>
        <p:txBody>
          <a:bodyPr wrap="square" rtlCol="0">
            <a:spAutoFit/>
          </a:bodyPr>
          <a:lstStyle/>
          <a:p>
            <a:pPr eaLnBrk="1" fontAlgn="auto" hangingPunct="1">
              <a:spcBef>
                <a:spcPts val="0"/>
              </a:spcBef>
              <a:spcAft>
                <a:spcPts val="0"/>
              </a:spcAft>
              <a:defRPr/>
            </a:pPr>
            <a:r>
              <a:rPr lang="zh-CN" altLang="en-US" sz="2800" dirty="0">
                <a:solidFill>
                  <a:srgbClr val="1570C1"/>
                </a:solidFill>
                <a:latin typeface="微软雅黑" panose="020B0503020204020204" pitchFamily="34" charset="-122"/>
                <a:ea typeface="微软雅黑" panose="020B0503020204020204" pitchFamily="34" charset="-122"/>
              </a:rPr>
              <a:t>剪式升降机构</a:t>
            </a:r>
          </a:p>
        </p:txBody>
      </p:sp>
      <p:pic>
        <p:nvPicPr>
          <p:cNvPr id="4" name="QQ录屏20220505223200">
            <a:hlinkClick r:id="" action="ppaction://media"/>
            <a:extLst>
              <a:ext uri="{FF2B5EF4-FFF2-40B4-BE49-F238E27FC236}">
                <a16:creationId xmlns:a16="http://schemas.microsoft.com/office/drawing/2014/main" id="{EB347505-03F1-522D-316E-02801B2DA3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87709" y="1490929"/>
            <a:ext cx="8803350" cy="4718045"/>
          </a:xfrm>
          <a:prstGeom prst="rect">
            <a:avLst/>
          </a:prstGeom>
        </p:spPr>
      </p:pic>
    </p:spTree>
    <p:extLst>
      <p:ext uri="{BB962C8B-B14F-4D97-AF65-F5344CB8AC3E}">
        <p14:creationId xmlns:p14="http://schemas.microsoft.com/office/powerpoint/2010/main" val="282690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文本框 2">
            <a:extLst>
              <a:ext uri="{FF2B5EF4-FFF2-40B4-BE49-F238E27FC236}">
                <a16:creationId xmlns:a16="http://schemas.microsoft.com/office/drawing/2014/main" id="{2C90B206-94B7-0A68-2964-32AFE464CB90}"/>
              </a:ext>
            </a:extLst>
          </p:cNvPr>
          <p:cNvSpPr txBox="1"/>
          <p:nvPr/>
        </p:nvSpPr>
        <p:spPr>
          <a:xfrm>
            <a:off x="683581" y="310218"/>
            <a:ext cx="3790765" cy="523220"/>
          </a:xfrm>
          <a:prstGeom prst="rect">
            <a:avLst/>
          </a:prstGeom>
          <a:noFill/>
        </p:spPr>
        <p:txBody>
          <a:bodyPr wrap="square" rtlCol="0">
            <a:spAutoFit/>
          </a:bodyPr>
          <a:lstStyle/>
          <a:p>
            <a:pPr eaLnBrk="1" fontAlgn="auto" hangingPunct="1">
              <a:spcBef>
                <a:spcPts val="0"/>
              </a:spcBef>
              <a:spcAft>
                <a:spcPts val="0"/>
              </a:spcAft>
              <a:defRPr/>
            </a:pPr>
            <a:r>
              <a:rPr lang="zh-CN" altLang="en-US" sz="2800" dirty="0">
                <a:solidFill>
                  <a:srgbClr val="1570C1"/>
                </a:solidFill>
                <a:latin typeface="微软雅黑" panose="020B0503020204020204" pitchFamily="34" charset="-122"/>
                <a:ea typeface="微软雅黑" panose="020B0503020204020204" pitchFamily="34" charset="-122"/>
              </a:rPr>
              <a:t>转盘轴承</a:t>
            </a:r>
          </a:p>
        </p:txBody>
      </p:sp>
      <p:pic>
        <p:nvPicPr>
          <p:cNvPr id="5" name="图片 4">
            <a:extLst>
              <a:ext uri="{FF2B5EF4-FFF2-40B4-BE49-F238E27FC236}">
                <a16:creationId xmlns:a16="http://schemas.microsoft.com/office/drawing/2014/main" id="{5DDB7622-7D5E-2FAD-DA2F-8ED6A77D7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553" y="1728556"/>
            <a:ext cx="5018062" cy="3802232"/>
          </a:xfrm>
          <a:prstGeom prst="rect">
            <a:avLst/>
          </a:prstGeom>
        </p:spPr>
      </p:pic>
    </p:spTree>
    <p:extLst>
      <p:ext uri="{BB962C8B-B14F-4D97-AF65-F5344CB8AC3E}">
        <p14:creationId xmlns:p14="http://schemas.microsoft.com/office/powerpoint/2010/main" val="2727004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文本框 2">
            <a:extLst>
              <a:ext uri="{FF2B5EF4-FFF2-40B4-BE49-F238E27FC236}">
                <a16:creationId xmlns:a16="http://schemas.microsoft.com/office/drawing/2014/main" id="{2C90B206-94B7-0A68-2964-32AFE464CB90}"/>
              </a:ext>
            </a:extLst>
          </p:cNvPr>
          <p:cNvSpPr txBox="1"/>
          <p:nvPr/>
        </p:nvSpPr>
        <p:spPr>
          <a:xfrm>
            <a:off x="683581" y="310218"/>
            <a:ext cx="3790765" cy="523220"/>
          </a:xfrm>
          <a:prstGeom prst="rect">
            <a:avLst/>
          </a:prstGeom>
          <a:noFill/>
        </p:spPr>
        <p:txBody>
          <a:bodyPr wrap="square" rtlCol="0">
            <a:spAutoFit/>
          </a:bodyPr>
          <a:lstStyle/>
          <a:p>
            <a:pPr eaLnBrk="1" fontAlgn="auto" hangingPunct="1">
              <a:spcBef>
                <a:spcPts val="0"/>
              </a:spcBef>
              <a:spcAft>
                <a:spcPts val="0"/>
              </a:spcAft>
              <a:defRPr/>
            </a:pPr>
            <a:r>
              <a:rPr lang="zh-CN" altLang="en-US" sz="2800" dirty="0">
                <a:solidFill>
                  <a:srgbClr val="1570C1"/>
                </a:solidFill>
                <a:latin typeface="微软雅黑" panose="020B0503020204020204" pitchFamily="34" charset="-122"/>
                <a:ea typeface="微软雅黑" panose="020B0503020204020204" pitchFamily="34" charset="-122"/>
              </a:rPr>
              <a:t>转盘轴承</a:t>
            </a:r>
          </a:p>
        </p:txBody>
      </p:sp>
      <p:pic>
        <p:nvPicPr>
          <p:cNvPr id="4" name="加厚玻璃转盘底座餐桌转盘轴承转盘铝合金圆桌转盘多功能万向转盘-tmall.com天猫 - Google Chrome 2022-05-05 21-19-08">
            <a:hlinkClick r:id="" action="ppaction://media"/>
            <a:extLst>
              <a:ext uri="{FF2B5EF4-FFF2-40B4-BE49-F238E27FC236}">
                <a16:creationId xmlns:a16="http://schemas.microsoft.com/office/drawing/2014/main" id="{7F881E41-B057-51BF-E1BD-7AA5611C2FDC}"/>
              </a:ext>
            </a:extLst>
          </p:cNvPr>
          <p:cNvPicPr>
            <a:picLocks noChangeAspect="1"/>
          </p:cNvPicPr>
          <p:nvPr>
            <a:videoFile r:link="rId1"/>
            <p:extLst>
              <p:ext uri="{DAA4B4D4-6D71-4841-9C94-3DE7FCFB9230}">
                <p14:media xmlns:p14="http://schemas.microsoft.com/office/powerpoint/2010/main" r:embed="rId2">
                  <p14:trim st="14646"/>
                </p14:media>
              </p:ext>
            </p:extLst>
          </p:nvPr>
        </p:nvPicPr>
        <p:blipFill rotWithShape="1">
          <a:blip r:embed="rId4"/>
          <a:srcRect l="17103" t="47001" r="61251" b="17203"/>
          <a:stretch>
            <a:fillRect/>
          </a:stretch>
        </p:blipFill>
        <p:spPr>
          <a:xfrm>
            <a:off x="3258103" y="1384111"/>
            <a:ext cx="4962619" cy="4445189"/>
          </a:xfrm>
          <a:prstGeom prst="rect">
            <a:avLst/>
          </a:prstGeom>
        </p:spPr>
      </p:pic>
    </p:spTree>
    <p:extLst>
      <p:ext uri="{BB962C8B-B14F-4D97-AF65-F5344CB8AC3E}">
        <p14:creationId xmlns:p14="http://schemas.microsoft.com/office/powerpoint/2010/main" val="32980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任务分配与合作</a:t>
            </a:r>
            <a:endParaRPr lang="zh-CN" sz="2800" dirty="0">
              <a:solidFill>
                <a:srgbClr val="1570C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1E33D58-1052-4389-B2DD-FC8839661FC2}"/>
              </a:ext>
            </a:extLst>
          </p:cNvPr>
          <p:cNvSpPr txBox="1"/>
          <p:nvPr/>
        </p:nvSpPr>
        <p:spPr>
          <a:xfrm>
            <a:off x="2137270" y="2265857"/>
            <a:ext cx="6573140" cy="2953373"/>
          </a:xfrm>
          <a:prstGeom prst="rect">
            <a:avLst/>
          </a:prstGeom>
          <a:noFill/>
        </p:spPr>
        <p:txBody>
          <a:bodyPr wrap="square">
            <a:spAutoFit/>
          </a:bodyPr>
          <a:lstStyle/>
          <a:p>
            <a:pPr indent="304800" algn="ctr">
              <a:lnSpc>
                <a:spcPct val="150000"/>
              </a:lnSpc>
            </a:pP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本周期小组</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对上次内容进行完善，做实物前的准备内容</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a:t>
            </a:r>
          </a:p>
          <a:p>
            <a:pPr indent="304800" algn="ctr">
              <a:lnSpc>
                <a:spcPct val="150000"/>
              </a:lnSpc>
            </a:pPr>
            <a:r>
              <a:rPr lang="en-US" altLang="zh-CN" kern="100" dirty="0">
                <a:effectLst/>
                <a:latin typeface="黑体" panose="02010609060101010101" pitchFamily="49" charset="-122"/>
                <a:ea typeface="黑体" panose="02010609060101010101" pitchFamily="49" charset="-122"/>
                <a:cs typeface="Times New Roman" panose="02020603050405020304" pitchFamily="18" charset="0"/>
              </a:rPr>
              <a:t>  </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刘宇轩：</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驱动机构设计制作，转动副修改</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kern="100" dirty="0">
              <a:effectLst/>
              <a:latin typeface="黑体" panose="02010609060101010101" pitchFamily="49" charset="-122"/>
              <a:ea typeface="黑体" panose="02010609060101010101" pitchFamily="49" charset="-122"/>
              <a:cs typeface="Times New Roman" panose="02020603050405020304" pitchFamily="18" charset="0"/>
            </a:endParaRPr>
          </a:p>
          <a:p>
            <a:pPr indent="304800" algn="ctr">
              <a:lnSpc>
                <a:spcPct val="150000"/>
              </a:lnSpc>
            </a:pP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张佳瑜：</a:t>
            </a:r>
            <a:r>
              <a:rPr lang="en-US" altLang="zh-CN" kern="100" dirty="0">
                <a:effectLst/>
                <a:latin typeface="黑体" panose="02010609060101010101" pitchFamily="49" charset="-122"/>
                <a:ea typeface="黑体" panose="02010609060101010101" pitchFamily="49" charset="-122"/>
                <a:cs typeface="Times New Roman" panose="02020603050405020304" pitchFamily="18" charset="0"/>
              </a:rPr>
              <a:t>Ⅱ</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类转动副计算修改调试</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a:t>
            </a:r>
          </a:p>
          <a:p>
            <a:pPr indent="304800" algn="ctr">
              <a:lnSpc>
                <a:spcPct val="150000"/>
              </a:lnSpc>
            </a:pP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罗松寒</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：静力学仿真分析，转动副调试。</a:t>
            </a:r>
            <a:endParaRPr lang="zh-CN" altLang="zh-CN" kern="100" dirty="0">
              <a:effectLst/>
              <a:latin typeface="黑体" panose="02010609060101010101" pitchFamily="49" charset="-122"/>
              <a:ea typeface="黑体" panose="02010609060101010101" pitchFamily="49" charset="-122"/>
              <a:cs typeface="Times New Roman" panose="02020603050405020304" pitchFamily="18" charset="0"/>
            </a:endParaRPr>
          </a:p>
          <a:p>
            <a:pPr indent="304800" algn="ctr">
              <a:lnSpc>
                <a:spcPct val="150000"/>
              </a:lnSpc>
            </a:pP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白韬：</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材料清单统计</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a:t>
            </a:r>
          </a:p>
          <a:p>
            <a:pPr indent="304800" algn="ctr">
              <a:lnSpc>
                <a:spcPct val="150000"/>
              </a:lnSpc>
            </a:pP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郭伟祺：</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驱动机构设计制作</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a:t>
            </a:r>
          </a:p>
          <a:p>
            <a:pPr indent="304800" algn="ctr">
              <a:lnSpc>
                <a:spcPct val="150000"/>
              </a:lnSpc>
            </a:pP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冒惠敏：</a:t>
            </a:r>
            <a:r>
              <a:rPr lang="en-US" altLang="zh-CN" kern="100" dirty="0">
                <a:effectLst/>
                <a:latin typeface="黑体" panose="02010609060101010101" pitchFamily="49" charset="-122"/>
                <a:ea typeface="黑体" panose="02010609060101010101" pitchFamily="49" charset="-122"/>
                <a:cs typeface="Times New Roman" panose="02020603050405020304" pitchFamily="18" charset="0"/>
              </a:rPr>
              <a:t> Ⅰ</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类转动副计算修改调试</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2891757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4" y="3419475"/>
            <a:ext cx="5227637" cy="769938"/>
          </a:xfrm>
          <a:prstGeom prst="rect">
            <a:avLst/>
          </a:prstGeom>
          <a:noFill/>
          <a:ln w="9525">
            <a:noFill/>
            <a:miter lim="800000"/>
          </a:ln>
        </p:spPr>
        <p:txBody>
          <a:bodyPr>
            <a:spAutoFit/>
          </a:bodyPr>
          <a:lstStyle/>
          <a:p>
            <a:pPr algn="ctr" eaLnBrk="1" hangingPunct="1"/>
            <a:r>
              <a:rPr lang="zh-CN" altLang="en-US" sz="4400" dirty="0">
                <a:solidFill>
                  <a:srgbClr val="1570C1"/>
                </a:solidFill>
                <a:latin typeface="黑体" panose="02010609060101010101" pitchFamily="49" charset="-122"/>
                <a:ea typeface="黑体" panose="02010609060101010101" pitchFamily="49" charset="-122"/>
              </a:rPr>
              <a:t>敬请批评指正</a:t>
            </a:r>
          </a:p>
        </p:txBody>
      </p:sp>
      <p:sp>
        <p:nvSpPr>
          <p:cNvPr id="6" name="文本框 5"/>
          <p:cNvSpPr txBox="1">
            <a:spLocks noChangeArrowheads="1"/>
          </p:cNvSpPr>
          <p:nvPr/>
        </p:nvSpPr>
        <p:spPr bwMode="auto">
          <a:xfrm>
            <a:off x="687390" y="1973263"/>
            <a:ext cx="4713287" cy="1446212"/>
          </a:xfrm>
          <a:prstGeom prst="rect">
            <a:avLst/>
          </a:prstGeom>
          <a:noFill/>
          <a:ln w="9525">
            <a:noFill/>
            <a:miter lim="800000"/>
          </a:ln>
        </p:spPr>
        <p:txBody>
          <a:bodyPr>
            <a:spAutoFit/>
          </a:bodyPr>
          <a:lstStyle/>
          <a:p>
            <a:pPr algn="ctr" eaLnBrk="1" hangingPunct="1"/>
            <a:r>
              <a:rPr lang="en-US" altLang="zh-CN" sz="8800" dirty="0">
                <a:solidFill>
                  <a:srgbClr val="1570C1"/>
                </a:solidFill>
                <a:latin typeface="DIN" pitchFamily="50" charset="0"/>
              </a:rPr>
              <a:t>Thanks</a:t>
            </a:r>
            <a:endParaRPr lang="zh-CN" altLang="en-US" sz="8800" dirty="0">
              <a:solidFill>
                <a:srgbClr val="1570C1"/>
              </a:solidFill>
              <a:latin typeface="DIN"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sp>
        <p:nvSpPr>
          <p:cNvPr id="29" name="文本框 17"/>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黑体" panose="02010609060101010101" pitchFamily="49" charset="-122"/>
                <a:ea typeface="黑体" panose="02010609060101010101" pitchFamily="49" charset="-122"/>
              </a:rPr>
              <a:t>可展结构</a:t>
            </a:r>
            <a:r>
              <a:rPr lang="en-US" altLang="zh-CN" sz="2800" dirty="0">
                <a:solidFill>
                  <a:srgbClr val="1570C1"/>
                </a:solidFill>
                <a:latin typeface="黑体" panose="02010609060101010101" pitchFamily="49" charset="-122"/>
                <a:ea typeface="黑体" panose="02010609060101010101" pitchFamily="49" charset="-122"/>
              </a:rPr>
              <a:t>——</a:t>
            </a:r>
            <a:r>
              <a:rPr lang="zh-CN" altLang="en-US" sz="2800" dirty="0">
                <a:solidFill>
                  <a:srgbClr val="1570C1"/>
                </a:solidFill>
                <a:latin typeface="黑体" panose="02010609060101010101" pitchFamily="49" charset="-122"/>
                <a:ea typeface="黑体" panose="02010609060101010101" pitchFamily="49" charset="-122"/>
              </a:rPr>
              <a:t>静力学分析及改良</a:t>
            </a:r>
          </a:p>
        </p:txBody>
      </p:sp>
      <p:graphicFrame>
        <p:nvGraphicFramePr>
          <p:cNvPr id="4" name="表格 3"/>
          <p:cNvGraphicFramePr/>
          <p:nvPr>
            <p:custDataLst>
              <p:tags r:id="rId1"/>
            </p:custDataLst>
            <p:extLst>
              <p:ext uri="{D42A27DB-BD31-4B8C-83A1-F6EECF244321}">
                <p14:modId xmlns:p14="http://schemas.microsoft.com/office/powerpoint/2010/main" val="20073074"/>
              </p:ext>
            </p:extLst>
          </p:nvPr>
        </p:nvGraphicFramePr>
        <p:xfrm>
          <a:off x="2394585" y="1586230"/>
          <a:ext cx="7825740" cy="3889375"/>
        </p:xfrm>
        <a:graphic>
          <a:graphicData uri="http://schemas.openxmlformats.org/drawingml/2006/table">
            <a:tbl>
              <a:tblPr firstRow="1" bandRow="1">
                <a:tableStyleId>{5C22544A-7EE6-4342-B048-85BDC9FD1C3A}</a:tableStyleId>
              </a:tblPr>
              <a:tblGrid>
                <a:gridCol w="2608580">
                  <a:extLst>
                    <a:ext uri="{9D8B030D-6E8A-4147-A177-3AD203B41FA5}">
                      <a16:colId xmlns:a16="http://schemas.microsoft.com/office/drawing/2014/main" val="20000"/>
                    </a:ext>
                  </a:extLst>
                </a:gridCol>
                <a:gridCol w="2608580">
                  <a:extLst>
                    <a:ext uri="{9D8B030D-6E8A-4147-A177-3AD203B41FA5}">
                      <a16:colId xmlns:a16="http://schemas.microsoft.com/office/drawing/2014/main" val="20001"/>
                    </a:ext>
                  </a:extLst>
                </a:gridCol>
                <a:gridCol w="2608580">
                  <a:extLst>
                    <a:ext uri="{9D8B030D-6E8A-4147-A177-3AD203B41FA5}">
                      <a16:colId xmlns:a16="http://schemas.microsoft.com/office/drawing/2014/main" val="20002"/>
                    </a:ext>
                  </a:extLst>
                </a:gridCol>
              </a:tblGrid>
              <a:tr h="555625">
                <a:tc>
                  <a:txBody>
                    <a:bodyPr/>
                    <a:lstStyle/>
                    <a:p>
                      <a:pPr>
                        <a:buNone/>
                      </a:pPr>
                      <a:r>
                        <a:rPr lang="zh-CN" altLang="en-US" dirty="0">
                          <a:latin typeface="黑体" panose="02010609060101010101" pitchFamily="49" charset="-122"/>
                          <a:ea typeface="黑体" panose="02010609060101010101" pitchFamily="49" charset="-122"/>
                        </a:rPr>
                        <a:t>属性</a:t>
                      </a:r>
                    </a:p>
                  </a:txBody>
                  <a:tcPr/>
                </a:tc>
                <a:tc>
                  <a:txBody>
                    <a:bodyPr/>
                    <a:lstStyle/>
                    <a:p>
                      <a:pPr>
                        <a:buNone/>
                      </a:pPr>
                      <a:r>
                        <a:rPr lang="zh-CN" altLang="en-US">
                          <a:latin typeface="黑体" panose="02010609060101010101" pitchFamily="49" charset="-122"/>
                          <a:ea typeface="黑体" panose="02010609060101010101" pitchFamily="49" charset="-122"/>
                        </a:rPr>
                        <a:t>数值</a:t>
                      </a:r>
                    </a:p>
                  </a:txBody>
                  <a:tcPr/>
                </a:tc>
                <a:tc>
                  <a:txBody>
                    <a:bodyPr/>
                    <a:lstStyle/>
                    <a:p>
                      <a:pPr>
                        <a:buNone/>
                      </a:pPr>
                      <a:r>
                        <a:rPr lang="zh-CN" altLang="en-US">
                          <a:latin typeface="黑体" panose="02010609060101010101" pitchFamily="49" charset="-122"/>
                          <a:ea typeface="黑体" panose="02010609060101010101" pitchFamily="49" charset="-122"/>
                        </a:rPr>
                        <a:t>单位</a:t>
                      </a:r>
                    </a:p>
                  </a:txBody>
                  <a:tcPr/>
                </a:tc>
                <a:extLst>
                  <a:ext uri="{0D108BD9-81ED-4DB2-BD59-A6C34878D82A}">
                    <a16:rowId xmlns:a16="http://schemas.microsoft.com/office/drawing/2014/main" val="10000"/>
                  </a:ext>
                </a:extLst>
              </a:tr>
              <a:tr h="555625">
                <a:tc>
                  <a:txBody>
                    <a:bodyPr/>
                    <a:lstStyle/>
                    <a:p>
                      <a:pPr>
                        <a:buNone/>
                      </a:pPr>
                      <a:r>
                        <a:rPr lang="zh-CN" altLang="en-US">
                          <a:latin typeface="黑体" panose="02010609060101010101" pitchFamily="49" charset="-122"/>
                          <a:ea typeface="黑体" panose="02010609060101010101" pitchFamily="49" charset="-122"/>
                        </a:rPr>
                        <a:t>弹性模量</a:t>
                      </a:r>
                    </a:p>
                  </a:txBody>
                  <a:tcPr/>
                </a:tc>
                <a:tc>
                  <a:txBody>
                    <a:bodyPr/>
                    <a:lstStyle/>
                    <a:p>
                      <a:pPr>
                        <a:buNone/>
                      </a:pPr>
                      <a:r>
                        <a:rPr lang="en-US" altLang="zh-CN">
                          <a:latin typeface="黑体" panose="02010609060101010101" pitchFamily="49" charset="-122"/>
                          <a:ea typeface="黑体" panose="02010609060101010101" pitchFamily="49" charset="-122"/>
                        </a:rPr>
                        <a:t>3160000000</a:t>
                      </a:r>
                    </a:p>
                  </a:txBody>
                  <a:tcPr/>
                </a:tc>
                <a:tc>
                  <a:txBody>
                    <a:bodyPr/>
                    <a:lstStyle/>
                    <a:p>
                      <a:pPr>
                        <a:buNone/>
                      </a:pPr>
                      <a:r>
                        <a:rPr lang="en-US" altLang="zh-CN" sz="1800">
                          <a:latin typeface="黑体" panose="02010609060101010101" pitchFamily="49" charset="-122"/>
                          <a:ea typeface="黑体" panose="02010609060101010101" pitchFamily="49" charset="-122"/>
                          <a:sym typeface="+mn-ea"/>
                        </a:rPr>
                        <a:t>N/m^2</a:t>
                      </a:r>
                      <a:endParaRPr lang="zh-CN" altLang="en-US">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555625">
                <a:tc>
                  <a:txBody>
                    <a:bodyPr/>
                    <a:lstStyle/>
                    <a:p>
                      <a:pPr>
                        <a:buNone/>
                      </a:pPr>
                      <a:r>
                        <a:rPr lang="zh-CN" altLang="en-US">
                          <a:latin typeface="黑体" panose="02010609060101010101" pitchFamily="49" charset="-122"/>
                          <a:ea typeface="黑体" panose="02010609060101010101" pitchFamily="49" charset="-122"/>
                        </a:rPr>
                        <a:t>中泊松比</a:t>
                      </a:r>
                    </a:p>
                  </a:txBody>
                  <a:tcPr/>
                </a:tc>
                <a:tc>
                  <a:txBody>
                    <a:bodyPr/>
                    <a:lstStyle/>
                    <a:p>
                      <a:pPr>
                        <a:buNone/>
                      </a:pPr>
                      <a:r>
                        <a:rPr lang="en-US" altLang="zh-CN" dirty="0">
                          <a:latin typeface="黑体" panose="02010609060101010101" pitchFamily="49" charset="-122"/>
                          <a:ea typeface="黑体" panose="02010609060101010101" pitchFamily="49" charset="-122"/>
                        </a:rPr>
                        <a:t>0.32</a:t>
                      </a:r>
                    </a:p>
                  </a:txBody>
                  <a:tcPr/>
                </a:tc>
                <a:tc>
                  <a:txBody>
                    <a:bodyPr/>
                    <a:lstStyle/>
                    <a:p>
                      <a:pPr>
                        <a:buNone/>
                      </a:pPr>
                      <a:r>
                        <a:rPr lang="zh-CN" altLang="en-US">
                          <a:latin typeface="黑体" panose="02010609060101010101" pitchFamily="49" charset="-122"/>
                          <a:ea typeface="黑体" panose="02010609060101010101" pitchFamily="49" charset="-122"/>
                        </a:rPr>
                        <a:t>无</a:t>
                      </a:r>
                    </a:p>
                  </a:txBody>
                  <a:tcPr/>
                </a:tc>
                <a:extLst>
                  <a:ext uri="{0D108BD9-81ED-4DB2-BD59-A6C34878D82A}">
                    <a16:rowId xmlns:a16="http://schemas.microsoft.com/office/drawing/2014/main" val="10002"/>
                  </a:ext>
                </a:extLst>
              </a:tr>
              <a:tr h="555625">
                <a:tc>
                  <a:txBody>
                    <a:bodyPr/>
                    <a:lstStyle/>
                    <a:p>
                      <a:pPr>
                        <a:buNone/>
                      </a:pPr>
                      <a:r>
                        <a:rPr lang="zh-CN" altLang="en-US">
                          <a:latin typeface="黑体" panose="02010609060101010101" pitchFamily="49" charset="-122"/>
                          <a:ea typeface="黑体" panose="02010609060101010101" pitchFamily="49" charset="-122"/>
                        </a:rPr>
                        <a:t>中抗剪模量</a:t>
                      </a:r>
                    </a:p>
                  </a:txBody>
                  <a:tcPr/>
                </a:tc>
                <a:tc>
                  <a:txBody>
                    <a:bodyPr/>
                    <a:lstStyle/>
                    <a:p>
                      <a:pPr>
                        <a:buNone/>
                      </a:pPr>
                      <a:r>
                        <a:rPr lang="en-US" altLang="zh-CN">
                          <a:latin typeface="黑体" panose="02010609060101010101" pitchFamily="49" charset="-122"/>
                          <a:ea typeface="黑体" panose="02010609060101010101" pitchFamily="49" charset="-122"/>
                        </a:rPr>
                        <a:t>1190</a:t>
                      </a:r>
                    </a:p>
                  </a:txBody>
                  <a:tcPr/>
                </a:tc>
                <a:tc>
                  <a:txBody>
                    <a:bodyPr/>
                    <a:lstStyle/>
                    <a:p>
                      <a:pPr>
                        <a:buNone/>
                      </a:pPr>
                      <a:r>
                        <a:rPr lang="en-US" altLang="zh-CN" sz="1800" dirty="0">
                          <a:latin typeface="黑体" panose="02010609060101010101" pitchFamily="49" charset="-122"/>
                          <a:ea typeface="黑体" panose="02010609060101010101" pitchFamily="49" charset="-122"/>
                          <a:sym typeface="+mn-ea"/>
                        </a:rPr>
                        <a:t>N/m^2</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3"/>
                  </a:ext>
                </a:extLst>
              </a:tr>
              <a:tr h="555625">
                <a:tc>
                  <a:txBody>
                    <a:bodyPr/>
                    <a:lstStyle/>
                    <a:p>
                      <a:pPr>
                        <a:buNone/>
                      </a:pPr>
                      <a:r>
                        <a:rPr lang="zh-CN" altLang="en-US">
                          <a:latin typeface="黑体" panose="02010609060101010101" pitchFamily="49" charset="-122"/>
                          <a:ea typeface="黑体" panose="02010609060101010101" pitchFamily="49" charset="-122"/>
                        </a:rPr>
                        <a:t>张力强度</a:t>
                      </a:r>
                    </a:p>
                  </a:txBody>
                  <a:tcPr/>
                </a:tc>
                <a:tc>
                  <a:txBody>
                    <a:bodyPr/>
                    <a:lstStyle/>
                    <a:p>
                      <a:pPr>
                        <a:buNone/>
                      </a:pPr>
                      <a:r>
                        <a:rPr lang="en-US" altLang="zh-CN">
                          <a:latin typeface="黑体" panose="02010609060101010101" pitchFamily="49" charset="-122"/>
                          <a:ea typeface="黑体" panose="02010609060101010101" pitchFamily="49" charset="-122"/>
                        </a:rPr>
                        <a:t>75000000</a:t>
                      </a:r>
                    </a:p>
                  </a:txBody>
                  <a:tcPr/>
                </a:tc>
                <a:tc>
                  <a:txBody>
                    <a:bodyPr/>
                    <a:lstStyle/>
                    <a:p>
                      <a:pPr>
                        <a:buNone/>
                      </a:pPr>
                      <a:r>
                        <a:rPr lang="en-US" altLang="zh-CN" sz="1800" dirty="0">
                          <a:latin typeface="黑体" panose="02010609060101010101" pitchFamily="49" charset="-122"/>
                          <a:ea typeface="黑体" panose="02010609060101010101" pitchFamily="49" charset="-122"/>
                          <a:sym typeface="+mn-ea"/>
                        </a:rPr>
                        <a:t>N/m^2</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4"/>
                  </a:ext>
                </a:extLst>
              </a:tr>
              <a:tr h="555625">
                <a:tc>
                  <a:txBody>
                    <a:bodyPr/>
                    <a:lstStyle/>
                    <a:p>
                      <a:pPr>
                        <a:buNone/>
                      </a:pPr>
                      <a:r>
                        <a:rPr lang="zh-CN" altLang="en-US">
                          <a:latin typeface="黑体" panose="02010609060101010101" pitchFamily="49" charset="-122"/>
                          <a:ea typeface="黑体" panose="02010609060101010101" pitchFamily="49" charset="-122"/>
                        </a:rPr>
                        <a:t>屈服强度</a:t>
                      </a:r>
                    </a:p>
                  </a:txBody>
                  <a:tcPr/>
                </a:tc>
                <a:tc>
                  <a:txBody>
                    <a:bodyPr/>
                    <a:lstStyle/>
                    <a:p>
                      <a:pPr>
                        <a:buNone/>
                      </a:pPr>
                      <a:r>
                        <a:rPr lang="en-US" altLang="zh-CN" dirty="0">
                          <a:latin typeface="黑体" panose="02010609060101010101" pitchFamily="49" charset="-122"/>
                          <a:ea typeface="黑体" panose="02010609060101010101" pitchFamily="49" charset="-122"/>
                        </a:rPr>
                        <a:t>54-170</a:t>
                      </a:r>
                    </a:p>
                  </a:txBody>
                  <a:tcPr/>
                </a:tc>
                <a:tc>
                  <a:txBody>
                    <a:bodyPr/>
                    <a:lstStyle/>
                    <a:p>
                      <a:pPr>
                        <a:buNone/>
                      </a:pPr>
                      <a:r>
                        <a:rPr lang="en-US" altLang="zh-CN" dirty="0">
                          <a:latin typeface="黑体" panose="02010609060101010101" pitchFamily="49" charset="-122"/>
                          <a:ea typeface="黑体" panose="02010609060101010101" pitchFamily="49" charset="-122"/>
                        </a:rPr>
                        <a:t>mPa</a:t>
                      </a:r>
                    </a:p>
                  </a:txBody>
                  <a:tcPr/>
                </a:tc>
                <a:extLst>
                  <a:ext uri="{0D108BD9-81ED-4DB2-BD59-A6C34878D82A}">
                    <a16:rowId xmlns:a16="http://schemas.microsoft.com/office/drawing/2014/main" val="10005"/>
                  </a:ext>
                </a:extLst>
              </a:tr>
              <a:tr h="555625">
                <a:tc>
                  <a:txBody>
                    <a:bodyPr/>
                    <a:lstStyle/>
                    <a:p>
                      <a:pPr>
                        <a:buNone/>
                      </a:pPr>
                      <a:r>
                        <a:rPr lang="zh-CN" altLang="en-US">
                          <a:latin typeface="黑体" panose="02010609060101010101" pitchFamily="49" charset="-122"/>
                          <a:ea typeface="黑体" panose="02010609060101010101" pitchFamily="49" charset="-122"/>
                        </a:rPr>
                        <a:t>热膨胀系数</a:t>
                      </a:r>
                    </a:p>
                  </a:txBody>
                  <a:tcPr/>
                </a:tc>
                <a:tc>
                  <a:txBody>
                    <a:bodyPr/>
                    <a:lstStyle/>
                    <a:p>
                      <a:pPr>
                        <a:buNone/>
                      </a:pPr>
                      <a:r>
                        <a:rPr lang="en-US" altLang="zh-CN">
                          <a:latin typeface="黑体" panose="02010609060101010101" pitchFamily="49" charset="-122"/>
                          <a:ea typeface="黑体" panose="02010609060101010101" pitchFamily="49" charset="-122"/>
                        </a:rPr>
                        <a:t>0.002256</a:t>
                      </a:r>
                    </a:p>
                  </a:txBody>
                  <a:tcPr/>
                </a:tc>
                <a:tc>
                  <a:txBody>
                    <a:bodyPr/>
                    <a:lstStyle/>
                    <a:p>
                      <a:pPr>
                        <a:buNone/>
                      </a:pPr>
                      <a:r>
                        <a:rPr lang="en-US" altLang="zh-CN" dirty="0">
                          <a:latin typeface="黑体" panose="02010609060101010101" pitchFamily="49" charset="-122"/>
                          <a:ea typeface="黑体" panose="02010609060101010101" pitchFamily="49" charset="-122"/>
                        </a:rPr>
                        <a:t>W/(</a:t>
                      </a:r>
                      <a:r>
                        <a:rPr lang="en-US" altLang="zh-CN" dirty="0" err="1">
                          <a:latin typeface="黑体" panose="02010609060101010101" pitchFamily="49" charset="-122"/>
                          <a:ea typeface="黑体" panose="02010609060101010101" pitchFamily="49" charset="-122"/>
                        </a:rPr>
                        <a:t>mk</a:t>
                      </a:r>
                      <a:r>
                        <a:rPr lang="en-US" altLang="zh-CN" dirty="0">
                          <a:latin typeface="黑体" panose="02010609060101010101" pitchFamily="49" charset="-122"/>
                          <a:ea typeface="黑体" panose="02010609060101010101" pitchFamily="49" charset="-122"/>
                        </a:rPr>
                        <a:t>)</a:t>
                      </a:r>
                    </a:p>
                  </a:txBody>
                  <a:tcPr/>
                </a:tc>
                <a:extLst>
                  <a:ext uri="{0D108BD9-81ED-4DB2-BD59-A6C34878D82A}">
                    <a16:rowId xmlns:a16="http://schemas.microsoft.com/office/drawing/2014/main" val="10006"/>
                  </a:ext>
                </a:extLst>
              </a:tr>
            </a:tbl>
          </a:graphicData>
        </a:graphic>
      </p:graphicFrame>
      <p:sp>
        <p:nvSpPr>
          <p:cNvPr id="3" name="文本框 2"/>
          <p:cNvSpPr txBox="1"/>
          <p:nvPr/>
        </p:nvSpPr>
        <p:spPr>
          <a:xfrm>
            <a:off x="2394585" y="1113790"/>
            <a:ext cx="1325880" cy="368300"/>
          </a:xfrm>
          <a:prstGeom prst="rect">
            <a:avLst/>
          </a:prstGeom>
          <a:noFill/>
        </p:spPr>
        <p:txBody>
          <a:bodyPr wrap="none" rtlCol="0" anchor="t">
            <a:spAutoFit/>
          </a:bodyPr>
          <a:lstStyle/>
          <a:p>
            <a:pPr eaLnBrk="1" hangingPunct="1"/>
            <a:r>
              <a:rPr lang="zh-CN" altLang="en-US" dirty="0">
                <a:solidFill>
                  <a:srgbClr val="1570C1"/>
                </a:solidFill>
                <a:latin typeface="黑体" panose="02010609060101010101" pitchFamily="49" charset="-122"/>
                <a:ea typeface="黑体" panose="02010609060101010101" pitchFamily="49" charset="-122"/>
                <a:sym typeface="+mn-ea"/>
              </a:rPr>
              <a:t>聚乳酸材料</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文本框 17"/>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静力学分析及改良</a:t>
            </a:r>
          </a:p>
        </p:txBody>
      </p:sp>
      <p:graphicFrame>
        <p:nvGraphicFramePr>
          <p:cNvPr id="4" name="表格 3"/>
          <p:cNvGraphicFramePr/>
          <p:nvPr>
            <p:custDataLst>
              <p:tags r:id="rId1"/>
            </p:custDataLst>
          </p:nvPr>
        </p:nvGraphicFramePr>
        <p:xfrm>
          <a:off x="2409190" y="1570990"/>
          <a:ext cx="7825740" cy="3889375"/>
        </p:xfrm>
        <a:graphic>
          <a:graphicData uri="http://schemas.openxmlformats.org/drawingml/2006/table">
            <a:tbl>
              <a:tblPr firstRow="1" bandRow="1">
                <a:tableStyleId>{5C22544A-7EE6-4342-B048-85BDC9FD1C3A}</a:tableStyleId>
              </a:tblPr>
              <a:tblGrid>
                <a:gridCol w="2608580">
                  <a:extLst>
                    <a:ext uri="{9D8B030D-6E8A-4147-A177-3AD203B41FA5}">
                      <a16:colId xmlns:a16="http://schemas.microsoft.com/office/drawing/2014/main" val="20000"/>
                    </a:ext>
                  </a:extLst>
                </a:gridCol>
                <a:gridCol w="2608580">
                  <a:extLst>
                    <a:ext uri="{9D8B030D-6E8A-4147-A177-3AD203B41FA5}">
                      <a16:colId xmlns:a16="http://schemas.microsoft.com/office/drawing/2014/main" val="20001"/>
                    </a:ext>
                  </a:extLst>
                </a:gridCol>
                <a:gridCol w="2608580">
                  <a:extLst>
                    <a:ext uri="{9D8B030D-6E8A-4147-A177-3AD203B41FA5}">
                      <a16:colId xmlns:a16="http://schemas.microsoft.com/office/drawing/2014/main" val="20002"/>
                    </a:ext>
                  </a:extLst>
                </a:gridCol>
              </a:tblGrid>
              <a:tr h="555625">
                <a:tc>
                  <a:txBody>
                    <a:bodyPr/>
                    <a:lstStyle/>
                    <a:p>
                      <a:pPr>
                        <a:buNone/>
                      </a:pPr>
                      <a:r>
                        <a:rPr lang="zh-CN" altLang="en-US" dirty="0">
                          <a:latin typeface="黑体" panose="02010609060101010101" pitchFamily="49" charset="-122"/>
                          <a:ea typeface="黑体" panose="02010609060101010101" pitchFamily="49" charset="-122"/>
                        </a:rPr>
                        <a:t>属性</a:t>
                      </a:r>
                    </a:p>
                  </a:txBody>
                  <a:tcPr/>
                </a:tc>
                <a:tc>
                  <a:txBody>
                    <a:bodyPr/>
                    <a:lstStyle/>
                    <a:p>
                      <a:pPr>
                        <a:buNone/>
                      </a:pPr>
                      <a:r>
                        <a:rPr lang="zh-CN" altLang="en-US">
                          <a:latin typeface="黑体" panose="02010609060101010101" pitchFamily="49" charset="-122"/>
                          <a:ea typeface="黑体" panose="02010609060101010101" pitchFamily="49" charset="-122"/>
                        </a:rPr>
                        <a:t>数值</a:t>
                      </a:r>
                    </a:p>
                  </a:txBody>
                  <a:tcPr/>
                </a:tc>
                <a:tc>
                  <a:txBody>
                    <a:bodyPr/>
                    <a:lstStyle/>
                    <a:p>
                      <a:pPr>
                        <a:buNone/>
                      </a:pPr>
                      <a:r>
                        <a:rPr lang="zh-CN" altLang="en-US">
                          <a:latin typeface="黑体" panose="02010609060101010101" pitchFamily="49" charset="-122"/>
                          <a:ea typeface="黑体" panose="02010609060101010101" pitchFamily="49" charset="-122"/>
                        </a:rPr>
                        <a:t>单位</a:t>
                      </a:r>
                    </a:p>
                  </a:txBody>
                  <a:tcPr/>
                </a:tc>
                <a:extLst>
                  <a:ext uri="{0D108BD9-81ED-4DB2-BD59-A6C34878D82A}">
                    <a16:rowId xmlns:a16="http://schemas.microsoft.com/office/drawing/2014/main" val="10000"/>
                  </a:ext>
                </a:extLst>
              </a:tr>
              <a:tr h="555625">
                <a:tc>
                  <a:txBody>
                    <a:bodyPr/>
                    <a:lstStyle/>
                    <a:p>
                      <a:pPr>
                        <a:buNone/>
                      </a:pPr>
                      <a:r>
                        <a:rPr lang="zh-CN" altLang="en-US" dirty="0">
                          <a:latin typeface="黑体" panose="02010609060101010101" pitchFamily="49" charset="-122"/>
                          <a:ea typeface="黑体" panose="02010609060101010101" pitchFamily="49" charset="-122"/>
                        </a:rPr>
                        <a:t>弹性模量</a:t>
                      </a:r>
                    </a:p>
                  </a:txBody>
                  <a:tcPr/>
                </a:tc>
                <a:tc>
                  <a:txBody>
                    <a:bodyPr/>
                    <a:lstStyle/>
                    <a:p>
                      <a:pPr>
                        <a:buNone/>
                      </a:pPr>
                      <a:r>
                        <a:rPr lang="en-US" altLang="zh-CN">
                          <a:latin typeface="黑体" panose="02010609060101010101" pitchFamily="49" charset="-122"/>
                          <a:ea typeface="黑体" panose="02010609060101010101" pitchFamily="49" charset="-122"/>
                        </a:rPr>
                        <a:t>10^7</a:t>
                      </a:r>
                    </a:p>
                  </a:txBody>
                  <a:tcPr/>
                </a:tc>
                <a:tc>
                  <a:txBody>
                    <a:bodyPr/>
                    <a:lstStyle/>
                    <a:p>
                      <a:pPr>
                        <a:buNone/>
                      </a:pPr>
                      <a:r>
                        <a:rPr lang="en-US" altLang="zh-CN" sz="1800">
                          <a:latin typeface="黑体" panose="02010609060101010101" pitchFamily="49" charset="-122"/>
                          <a:ea typeface="黑体" panose="02010609060101010101" pitchFamily="49" charset="-122"/>
                          <a:sym typeface="+mn-ea"/>
                        </a:rPr>
                        <a:t>N/m^2</a:t>
                      </a:r>
                      <a:endParaRPr lang="zh-CN" altLang="en-US">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555625">
                <a:tc>
                  <a:txBody>
                    <a:bodyPr/>
                    <a:lstStyle/>
                    <a:p>
                      <a:pPr>
                        <a:buNone/>
                      </a:pPr>
                      <a:r>
                        <a:rPr lang="zh-CN" altLang="en-US" dirty="0">
                          <a:latin typeface="黑体" panose="02010609060101010101" pitchFamily="49" charset="-122"/>
                          <a:ea typeface="黑体" panose="02010609060101010101" pitchFamily="49" charset="-122"/>
                        </a:rPr>
                        <a:t>中泊松比</a:t>
                      </a:r>
                    </a:p>
                  </a:txBody>
                  <a:tcPr/>
                </a:tc>
                <a:tc>
                  <a:txBody>
                    <a:bodyPr/>
                    <a:lstStyle/>
                    <a:p>
                      <a:pPr>
                        <a:buNone/>
                      </a:pPr>
                      <a:r>
                        <a:rPr lang="en-US" altLang="zh-CN" dirty="0">
                          <a:latin typeface="黑体" panose="02010609060101010101" pitchFamily="49" charset="-122"/>
                          <a:ea typeface="黑体" panose="02010609060101010101" pitchFamily="49" charset="-122"/>
                        </a:rPr>
                        <a:t>0.3897</a:t>
                      </a:r>
                    </a:p>
                  </a:txBody>
                  <a:tcPr/>
                </a:tc>
                <a:tc>
                  <a:txBody>
                    <a:bodyPr/>
                    <a:lstStyle/>
                    <a:p>
                      <a:pPr>
                        <a:buNone/>
                      </a:pPr>
                      <a:r>
                        <a:rPr lang="zh-CN" altLang="en-US">
                          <a:latin typeface="黑体" panose="02010609060101010101" pitchFamily="49" charset="-122"/>
                          <a:ea typeface="黑体" panose="02010609060101010101" pitchFamily="49" charset="-122"/>
                        </a:rPr>
                        <a:t>无</a:t>
                      </a:r>
                    </a:p>
                  </a:txBody>
                  <a:tcPr/>
                </a:tc>
                <a:extLst>
                  <a:ext uri="{0D108BD9-81ED-4DB2-BD59-A6C34878D82A}">
                    <a16:rowId xmlns:a16="http://schemas.microsoft.com/office/drawing/2014/main" val="10002"/>
                  </a:ext>
                </a:extLst>
              </a:tr>
              <a:tr h="555625">
                <a:tc>
                  <a:txBody>
                    <a:bodyPr/>
                    <a:lstStyle/>
                    <a:p>
                      <a:pPr>
                        <a:buNone/>
                      </a:pPr>
                      <a:r>
                        <a:rPr lang="zh-CN" altLang="en-US">
                          <a:latin typeface="黑体" panose="02010609060101010101" pitchFamily="49" charset="-122"/>
                          <a:ea typeface="黑体" panose="02010609060101010101" pitchFamily="49" charset="-122"/>
                        </a:rPr>
                        <a:t>中抗剪模量</a:t>
                      </a:r>
                    </a:p>
                  </a:txBody>
                  <a:tcPr/>
                </a:tc>
                <a:tc>
                  <a:txBody>
                    <a:bodyPr/>
                    <a:lstStyle/>
                    <a:p>
                      <a:pPr>
                        <a:buNone/>
                      </a:pPr>
                      <a:r>
                        <a:rPr lang="en-US" altLang="zh-CN" dirty="0">
                          <a:latin typeface="黑体" panose="02010609060101010101" pitchFamily="49" charset="-122"/>
                          <a:ea typeface="黑体" panose="02010609060101010101" pitchFamily="49" charset="-122"/>
                        </a:rPr>
                        <a:t>2.7*10^10</a:t>
                      </a:r>
                    </a:p>
                  </a:txBody>
                  <a:tcPr/>
                </a:tc>
                <a:tc>
                  <a:txBody>
                    <a:bodyPr/>
                    <a:lstStyle/>
                    <a:p>
                      <a:pPr>
                        <a:buNone/>
                      </a:pPr>
                      <a:r>
                        <a:rPr lang="en-US" altLang="zh-CN" sz="1800">
                          <a:latin typeface="黑体" panose="02010609060101010101" pitchFamily="49" charset="-122"/>
                          <a:ea typeface="黑体" panose="02010609060101010101" pitchFamily="49" charset="-122"/>
                          <a:sym typeface="+mn-ea"/>
                        </a:rPr>
                        <a:t>N/m^2</a:t>
                      </a:r>
                      <a:endParaRPr lang="zh-CN" altLang="en-US">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3"/>
                  </a:ext>
                </a:extLst>
              </a:tr>
              <a:tr h="555625">
                <a:tc>
                  <a:txBody>
                    <a:bodyPr/>
                    <a:lstStyle/>
                    <a:p>
                      <a:pPr>
                        <a:buNone/>
                      </a:pPr>
                      <a:r>
                        <a:rPr lang="zh-CN" altLang="en-US">
                          <a:latin typeface="黑体" panose="02010609060101010101" pitchFamily="49" charset="-122"/>
                          <a:ea typeface="黑体" panose="02010609060101010101" pitchFamily="49" charset="-122"/>
                        </a:rPr>
                        <a:t>张力强度</a:t>
                      </a:r>
                    </a:p>
                  </a:txBody>
                  <a:tcPr/>
                </a:tc>
                <a:tc>
                  <a:txBody>
                    <a:bodyPr/>
                    <a:lstStyle/>
                    <a:p>
                      <a:pPr>
                        <a:buNone/>
                      </a:pPr>
                      <a:r>
                        <a:rPr lang="en-US" altLang="zh-CN" dirty="0">
                          <a:latin typeface="黑体" panose="02010609060101010101" pitchFamily="49" charset="-122"/>
                          <a:ea typeface="黑体" panose="02010609060101010101" pitchFamily="49" charset="-122"/>
                        </a:rPr>
                        <a:t>75000000</a:t>
                      </a:r>
                    </a:p>
                  </a:txBody>
                  <a:tcPr/>
                </a:tc>
                <a:tc>
                  <a:txBody>
                    <a:bodyPr/>
                    <a:lstStyle/>
                    <a:p>
                      <a:pPr>
                        <a:buNone/>
                      </a:pPr>
                      <a:r>
                        <a:rPr lang="en-US" altLang="zh-CN" sz="1800" dirty="0">
                          <a:latin typeface="黑体" panose="02010609060101010101" pitchFamily="49" charset="-122"/>
                          <a:ea typeface="黑体" panose="02010609060101010101" pitchFamily="49" charset="-122"/>
                          <a:sym typeface="+mn-ea"/>
                        </a:rPr>
                        <a:t>N/m^2</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4"/>
                  </a:ext>
                </a:extLst>
              </a:tr>
              <a:tr h="555625">
                <a:tc>
                  <a:txBody>
                    <a:bodyPr/>
                    <a:lstStyle/>
                    <a:p>
                      <a:pPr>
                        <a:buNone/>
                      </a:pPr>
                      <a:r>
                        <a:rPr lang="zh-CN" altLang="en-US">
                          <a:latin typeface="黑体" panose="02010609060101010101" pitchFamily="49" charset="-122"/>
                          <a:ea typeface="黑体" panose="02010609060101010101" pitchFamily="49" charset="-122"/>
                        </a:rPr>
                        <a:t>屈服强度</a:t>
                      </a:r>
                    </a:p>
                  </a:txBody>
                  <a:tcPr/>
                </a:tc>
                <a:tc>
                  <a:txBody>
                    <a:bodyPr/>
                    <a:lstStyle/>
                    <a:p>
                      <a:pPr>
                        <a:buNone/>
                      </a:pPr>
                      <a:r>
                        <a:rPr lang="en-US" altLang="zh-CN">
                          <a:latin typeface="黑体" panose="02010609060101010101" pitchFamily="49" charset="-122"/>
                          <a:ea typeface="黑体" panose="02010609060101010101" pitchFamily="49" charset="-122"/>
                        </a:rPr>
                        <a:t>2.5*10^12</a:t>
                      </a:r>
                    </a:p>
                  </a:txBody>
                  <a:tcPr/>
                </a:tc>
                <a:tc>
                  <a:txBody>
                    <a:bodyPr/>
                    <a:lstStyle/>
                    <a:p>
                      <a:pPr>
                        <a:buNone/>
                      </a:pPr>
                      <a:r>
                        <a:rPr lang="en-US" altLang="zh-CN" dirty="0">
                          <a:latin typeface="黑体" panose="02010609060101010101" pitchFamily="49" charset="-122"/>
                          <a:ea typeface="黑体" panose="02010609060101010101" pitchFamily="49" charset="-122"/>
                        </a:rPr>
                        <a:t>N/m^2</a:t>
                      </a:r>
                    </a:p>
                  </a:txBody>
                  <a:tcPr/>
                </a:tc>
                <a:extLst>
                  <a:ext uri="{0D108BD9-81ED-4DB2-BD59-A6C34878D82A}">
                    <a16:rowId xmlns:a16="http://schemas.microsoft.com/office/drawing/2014/main" val="10005"/>
                  </a:ext>
                </a:extLst>
              </a:tr>
              <a:tr h="555625">
                <a:tc>
                  <a:txBody>
                    <a:bodyPr/>
                    <a:lstStyle/>
                    <a:p>
                      <a:pPr>
                        <a:buNone/>
                      </a:pPr>
                      <a:r>
                        <a:rPr lang="zh-CN" altLang="en-US">
                          <a:latin typeface="黑体" panose="02010609060101010101" pitchFamily="49" charset="-122"/>
                          <a:ea typeface="黑体" panose="02010609060101010101" pitchFamily="49" charset="-122"/>
                        </a:rPr>
                        <a:t>热膨胀系数</a:t>
                      </a:r>
                    </a:p>
                  </a:txBody>
                  <a:tcPr/>
                </a:tc>
                <a:tc>
                  <a:txBody>
                    <a:bodyPr/>
                    <a:lstStyle/>
                    <a:p>
                      <a:pPr>
                        <a:buNone/>
                      </a:pPr>
                      <a:r>
                        <a:rPr lang="en-US" altLang="zh-CN">
                          <a:latin typeface="黑体" panose="02010609060101010101" pitchFamily="49" charset="-122"/>
                          <a:ea typeface="黑体" panose="02010609060101010101" pitchFamily="49" charset="-122"/>
                        </a:rPr>
                        <a:t>4.5*10^(-5)</a:t>
                      </a:r>
                    </a:p>
                  </a:txBody>
                  <a:tcPr/>
                </a:tc>
                <a:tc>
                  <a:txBody>
                    <a:bodyPr/>
                    <a:lstStyle/>
                    <a:p>
                      <a:pPr>
                        <a:buNone/>
                      </a:pPr>
                      <a:r>
                        <a:rPr lang="en-US" altLang="zh-CN" dirty="0">
                          <a:latin typeface="黑体" panose="02010609060101010101" pitchFamily="49" charset="-122"/>
                          <a:ea typeface="黑体" panose="02010609060101010101" pitchFamily="49" charset="-122"/>
                        </a:rPr>
                        <a:t>W/(m*k)</a:t>
                      </a:r>
                    </a:p>
                  </a:txBody>
                  <a:tcPr/>
                </a:tc>
                <a:extLst>
                  <a:ext uri="{0D108BD9-81ED-4DB2-BD59-A6C34878D82A}">
                    <a16:rowId xmlns:a16="http://schemas.microsoft.com/office/drawing/2014/main" val="10006"/>
                  </a:ext>
                </a:extLst>
              </a:tr>
            </a:tbl>
          </a:graphicData>
        </a:graphic>
      </p:graphicFrame>
      <p:sp>
        <p:nvSpPr>
          <p:cNvPr id="3" name="文本框 2"/>
          <p:cNvSpPr txBox="1"/>
          <p:nvPr/>
        </p:nvSpPr>
        <p:spPr>
          <a:xfrm>
            <a:off x="2409190" y="1009650"/>
            <a:ext cx="1325880" cy="368300"/>
          </a:xfrm>
          <a:prstGeom prst="rect">
            <a:avLst/>
          </a:prstGeom>
          <a:noFill/>
        </p:spPr>
        <p:txBody>
          <a:bodyPr wrap="none" rtlCol="0" anchor="t">
            <a:spAutoFit/>
          </a:bodyPr>
          <a:lstStyle/>
          <a:p>
            <a:pPr eaLnBrk="1" hangingPunct="1"/>
            <a:r>
              <a:rPr lang="zh-CN" altLang="en-US" dirty="0">
                <a:solidFill>
                  <a:srgbClr val="1570C1"/>
                </a:solidFill>
                <a:latin typeface="微软雅黑" panose="020B0503020204020204" pitchFamily="34" charset="-122"/>
                <a:ea typeface="微软雅黑" panose="020B0503020204020204" pitchFamily="34" charset="-122"/>
                <a:sym typeface="+mn-ea"/>
              </a:rPr>
              <a:t>铝合金材料</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文本框 17"/>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静力学分析改良</a:t>
            </a:r>
          </a:p>
        </p:txBody>
      </p:sp>
      <p:pic>
        <p:nvPicPr>
          <p:cNvPr id="10" name="图片 9">
            <a:extLst>
              <a:ext uri="{FF2B5EF4-FFF2-40B4-BE49-F238E27FC236}">
                <a16:creationId xmlns:a16="http://schemas.microsoft.com/office/drawing/2014/main" id="{CF64EC49-E761-F0C6-30A0-C696D4A0E298}"/>
              </a:ext>
            </a:extLst>
          </p:cNvPr>
          <p:cNvPicPr>
            <a:picLocks noChangeAspect="1"/>
          </p:cNvPicPr>
          <p:nvPr/>
        </p:nvPicPr>
        <p:blipFill>
          <a:blip r:embed="rId2"/>
          <a:stretch>
            <a:fillRect/>
          </a:stretch>
        </p:blipFill>
        <p:spPr>
          <a:xfrm>
            <a:off x="2265662" y="1280905"/>
            <a:ext cx="7660676" cy="42961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文本框 17"/>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静力学分析改良</a:t>
            </a:r>
          </a:p>
        </p:txBody>
      </p:sp>
      <p:pic>
        <p:nvPicPr>
          <p:cNvPr id="100" name="图片 99"/>
          <p:cNvPicPr/>
          <p:nvPr>
            <p:custDataLst>
              <p:tags r:id="rId1"/>
            </p:custDataLst>
          </p:nvPr>
        </p:nvPicPr>
        <p:blipFill>
          <a:blip r:embed="rId3"/>
          <a:stretch>
            <a:fillRect/>
          </a:stretch>
        </p:blipFill>
        <p:spPr>
          <a:xfrm>
            <a:off x="1808480" y="1228725"/>
            <a:ext cx="8683625" cy="485330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文本框 17"/>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静力学分析及改良</a:t>
            </a:r>
          </a:p>
        </p:txBody>
      </p:sp>
      <p:pic>
        <p:nvPicPr>
          <p:cNvPr id="9" name="图片 8">
            <a:extLst>
              <a:ext uri="{FF2B5EF4-FFF2-40B4-BE49-F238E27FC236}">
                <a16:creationId xmlns:a16="http://schemas.microsoft.com/office/drawing/2014/main" id="{29E7BFAC-8A17-3B47-0DB4-D37B2609F145}"/>
              </a:ext>
            </a:extLst>
          </p:cNvPr>
          <p:cNvPicPr>
            <a:picLocks noChangeAspect="1"/>
          </p:cNvPicPr>
          <p:nvPr/>
        </p:nvPicPr>
        <p:blipFill>
          <a:blip r:embed="rId2"/>
          <a:stretch>
            <a:fillRect/>
          </a:stretch>
        </p:blipFill>
        <p:spPr>
          <a:xfrm>
            <a:off x="1764320" y="1431875"/>
            <a:ext cx="8247304" cy="39942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780456" y="487731"/>
            <a:ext cx="9162309" cy="521970"/>
          </a:xfrm>
          <a:prstGeom prst="rect">
            <a:avLst/>
          </a:prstGeom>
          <a:noFill/>
          <a:ln w="9525">
            <a:noFill/>
            <a:miter lim="800000"/>
          </a:ln>
        </p:spPr>
        <p:txBody>
          <a:bodyPr wrap="square">
            <a:spAutoFit/>
          </a:bodyPr>
          <a:lstStyle/>
          <a:p>
            <a:pPr eaLnBrk="1" hangingPunct="1"/>
            <a:r>
              <a:rPr lang="zh-CN" sz="2800" dirty="0">
                <a:solidFill>
                  <a:srgbClr val="1570C1"/>
                </a:solidFill>
                <a:latin typeface="微软雅黑" panose="020B0503020204020204" pitchFamily="34" charset="-122"/>
                <a:ea typeface="微软雅黑" panose="020B0503020204020204" pitchFamily="34" charset="-122"/>
              </a:rPr>
              <a:t>零件需求</a:t>
            </a:r>
          </a:p>
        </p:txBody>
      </p:sp>
      <p:sp>
        <p:nvSpPr>
          <p:cNvPr id="6" name="AutoShape 2" descr="查看源图像"/>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查看源图像"/>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查看源图像"/>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4" name="表格 3"/>
          <p:cNvGraphicFramePr/>
          <p:nvPr>
            <p:custDataLst>
              <p:tags r:id="rId1"/>
            </p:custDataLst>
          </p:nvPr>
        </p:nvGraphicFramePr>
        <p:xfrm>
          <a:off x="1859280" y="1332865"/>
          <a:ext cx="8532495" cy="3764280"/>
        </p:xfrm>
        <a:graphic>
          <a:graphicData uri="http://schemas.openxmlformats.org/drawingml/2006/table">
            <a:tbl>
              <a:tblPr firstRow="1" bandRow="1">
                <a:tableStyleId>{5C22544A-7EE6-4342-B048-85BDC9FD1C3A}</a:tableStyleId>
              </a:tblPr>
              <a:tblGrid>
                <a:gridCol w="2844165">
                  <a:extLst>
                    <a:ext uri="{9D8B030D-6E8A-4147-A177-3AD203B41FA5}">
                      <a16:colId xmlns:a16="http://schemas.microsoft.com/office/drawing/2014/main" val="20000"/>
                    </a:ext>
                  </a:extLst>
                </a:gridCol>
                <a:gridCol w="2844165">
                  <a:extLst>
                    <a:ext uri="{9D8B030D-6E8A-4147-A177-3AD203B41FA5}">
                      <a16:colId xmlns:a16="http://schemas.microsoft.com/office/drawing/2014/main" val="20001"/>
                    </a:ext>
                  </a:extLst>
                </a:gridCol>
                <a:gridCol w="2844165">
                  <a:extLst>
                    <a:ext uri="{9D8B030D-6E8A-4147-A177-3AD203B41FA5}">
                      <a16:colId xmlns:a16="http://schemas.microsoft.com/office/drawing/2014/main" val="20002"/>
                    </a:ext>
                  </a:extLst>
                </a:gridCol>
              </a:tblGrid>
              <a:tr h="381000">
                <a:tc>
                  <a:txBody>
                    <a:bodyPr/>
                    <a:lstStyle/>
                    <a:p>
                      <a:pPr algn="ctr">
                        <a:buNone/>
                      </a:pPr>
                      <a:r>
                        <a:rPr lang="zh-CN" altLang="en-US">
                          <a:latin typeface="黑体" panose="02010609060101010101" pitchFamily="49" charset="-122"/>
                          <a:ea typeface="黑体" panose="02010609060101010101" pitchFamily="49" charset="-122"/>
                        </a:rPr>
                        <a:t>零件</a:t>
                      </a:r>
                    </a:p>
                  </a:txBody>
                  <a:tcPr/>
                </a:tc>
                <a:tc>
                  <a:txBody>
                    <a:bodyPr/>
                    <a:lstStyle/>
                    <a:p>
                      <a:pPr algn="ctr">
                        <a:buNone/>
                      </a:pPr>
                      <a:r>
                        <a:rPr lang="zh-CN" altLang="en-US">
                          <a:latin typeface="黑体" panose="02010609060101010101" pitchFamily="49" charset="-122"/>
                          <a:ea typeface="黑体" panose="02010609060101010101" pitchFamily="49" charset="-122"/>
                          <a:cs typeface="黑体" panose="02010609060101010101" pitchFamily="49" charset="-122"/>
                        </a:rPr>
                        <a:t>尺寸</a:t>
                      </a:r>
                      <a:r>
                        <a:rPr lang="en-US" altLang="zh-CN">
                          <a:latin typeface="黑体" panose="02010609060101010101" pitchFamily="49" charset="-122"/>
                          <a:ea typeface="黑体" panose="02010609060101010101" pitchFamily="49" charset="-122"/>
                          <a:cs typeface="黑体" panose="02010609060101010101" pitchFamily="49" charset="-122"/>
                        </a:rPr>
                        <a:t>/mm</a:t>
                      </a:r>
                    </a:p>
                  </a:txBody>
                  <a:tcPr/>
                </a:tc>
                <a:tc>
                  <a:txBody>
                    <a:bodyPr/>
                    <a:lstStyle/>
                    <a:p>
                      <a:pPr algn="ctr">
                        <a:buNone/>
                      </a:pPr>
                      <a:r>
                        <a:rPr lang="zh-CN" altLang="en-US">
                          <a:latin typeface="黑体" panose="02010609060101010101" pitchFamily="49" charset="-122"/>
                          <a:ea typeface="黑体" panose="02010609060101010101" pitchFamily="49" charset="-122"/>
                        </a:rPr>
                        <a:t>数量</a:t>
                      </a:r>
                    </a:p>
                  </a:txBody>
                  <a:tcPr/>
                </a:tc>
                <a:extLst>
                  <a:ext uri="{0D108BD9-81ED-4DB2-BD59-A6C34878D82A}">
                    <a16:rowId xmlns:a16="http://schemas.microsoft.com/office/drawing/2014/main" val="10000"/>
                  </a:ext>
                </a:extLst>
              </a:tr>
              <a:tr h="381000">
                <a:tc>
                  <a:txBody>
                    <a:bodyPr/>
                    <a:lstStyle/>
                    <a:p>
                      <a:pPr algn="ctr">
                        <a:buNone/>
                      </a:pPr>
                      <a:r>
                        <a:rPr lang="en-US" altLang="zh-CN">
                          <a:latin typeface="黑体" panose="02010609060101010101" pitchFamily="49" charset="-122"/>
                          <a:ea typeface="黑体" panose="02010609060101010101" pitchFamily="49" charset="-122"/>
                          <a:cs typeface="黑体" panose="02010609060101010101" pitchFamily="49" charset="-122"/>
                        </a:rPr>
                        <a:t>3D</a:t>
                      </a:r>
                      <a:r>
                        <a:rPr lang="zh-CN" altLang="en-US">
                          <a:latin typeface="黑体" panose="02010609060101010101" pitchFamily="49" charset="-122"/>
                          <a:ea typeface="黑体" panose="02010609060101010101" pitchFamily="49" charset="-122"/>
                          <a:cs typeface="黑体" panose="02010609060101010101" pitchFamily="49" charset="-122"/>
                        </a:rPr>
                        <a:t>打印材料</a:t>
                      </a:r>
                    </a:p>
                  </a:txBody>
                  <a:tcPr/>
                </a:tc>
                <a:tc>
                  <a:txBody>
                    <a:bodyPr/>
                    <a:lstStyle/>
                    <a:p>
                      <a:pPr algn="ctr">
                        <a:buNone/>
                      </a:pPr>
                      <a:r>
                        <a:rPr lang="en-US" altLang="zh-CN">
                          <a:latin typeface="黑体" panose="02010609060101010101" pitchFamily="49" charset="-122"/>
                          <a:ea typeface="黑体" panose="02010609060101010101" pitchFamily="49" charset="-122"/>
                        </a:rPr>
                        <a:t>/</a:t>
                      </a:r>
                    </a:p>
                  </a:txBody>
                  <a:tcPr/>
                </a:tc>
                <a:tc>
                  <a:txBody>
                    <a:bodyPr/>
                    <a:lstStyle/>
                    <a:p>
                      <a:pPr algn="ctr">
                        <a:buNone/>
                      </a:pPr>
                      <a:r>
                        <a:rPr lang="en-US" altLang="zh-CN">
                          <a:latin typeface="黑体" panose="02010609060101010101" pitchFamily="49" charset="-122"/>
                          <a:ea typeface="黑体" panose="02010609060101010101" pitchFamily="49" charset="-122"/>
                        </a:rPr>
                        <a:t>/</a:t>
                      </a:r>
                    </a:p>
                  </a:txBody>
                  <a:tcPr/>
                </a:tc>
                <a:extLst>
                  <a:ext uri="{0D108BD9-81ED-4DB2-BD59-A6C34878D82A}">
                    <a16:rowId xmlns:a16="http://schemas.microsoft.com/office/drawing/2014/main" val="10001"/>
                  </a:ext>
                </a:extLst>
              </a:tr>
              <a:tr h="381000">
                <a:tc>
                  <a:txBody>
                    <a:bodyPr/>
                    <a:lstStyle/>
                    <a:p>
                      <a:pPr algn="ctr">
                        <a:buNone/>
                      </a:pPr>
                      <a:r>
                        <a:rPr lang="zh-CN" altLang="en-US">
                          <a:latin typeface="黑体" panose="02010609060101010101" pitchFamily="49" charset="-122"/>
                          <a:ea typeface="黑体" panose="02010609060101010101" pitchFamily="49" charset="-122"/>
                          <a:cs typeface="黑体" panose="02010609060101010101" pitchFamily="49" charset="-122"/>
                        </a:rPr>
                        <a:t>Ⅰ类转动副的连接轴</a:t>
                      </a:r>
                    </a:p>
                  </a:txBody>
                  <a:tcPr/>
                </a:tc>
                <a:tc>
                  <a:txBody>
                    <a:bodyPr/>
                    <a:lstStyle/>
                    <a:p>
                      <a:pPr algn="ctr">
                        <a:buNone/>
                      </a:pPr>
                      <a:endParaRPr lang="zh-CN" altLang="en-US">
                        <a:latin typeface="黑体" panose="02010609060101010101" pitchFamily="49" charset="-122"/>
                        <a:ea typeface="黑体" panose="02010609060101010101" pitchFamily="49" charset="-122"/>
                      </a:endParaRPr>
                    </a:p>
                  </a:txBody>
                  <a:tcPr/>
                </a:tc>
                <a:tc>
                  <a:txBody>
                    <a:bodyPr/>
                    <a:lstStyle/>
                    <a:p>
                      <a:pPr algn="ctr">
                        <a:buNone/>
                      </a:pPr>
                      <a:r>
                        <a:rPr lang="en-US" altLang="zh-CN">
                          <a:latin typeface="黑体" panose="02010609060101010101" pitchFamily="49" charset="-122"/>
                          <a:ea typeface="黑体" panose="02010609060101010101" pitchFamily="49" charset="-122"/>
                        </a:rPr>
                        <a:t>6</a:t>
                      </a:r>
                    </a:p>
                  </a:txBody>
                  <a:tcPr/>
                </a:tc>
                <a:extLst>
                  <a:ext uri="{0D108BD9-81ED-4DB2-BD59-A6C34878D82A}">
                    <a16:rowId xmlns:a16="http://schemas.microsoft.com/office/drawing/2014/main" val="10002"/>
                  </a:ext>
                </a:extLst>
              </a:tr>
              <a:tr h="381000">
                <a:tc>
                  <a:txBody>
                    <a:bodyPr/>
                    <a:lstStyle/>
                    <a:p>
                      <a:pPr algn="ctr">
                        <a:buNone/>
                      </a:pPr>
                      <a:r>
                        <a:rPr lang="zh-CN" altLang="en-US">
                          <a:latin typeface="黑体" panose="02010609060101010101" pitchFamily="49" charset="-122"/>
                          <a:ea typeface="黑体" panose="02010609060101010101" pitchFamily="49" charset="-122"/>
                          <a:cs typeface="黑体" panose="02010609060101010101" pitchFamily="49" charset="-122"/>
                        </a:rPr>
                        <a:t>Ⅱ类转动副的连接轴</a:t>
                      </a:r>
                    </a:p>
                  </a:txBody>
                  <a:tcPr/>
                </a:tc>
                <a:tc>
                  <a:txBody>
                    <a:bodyPr/>
                    <a:lstStyle/>
                    <a:p>
                      <a:pPr algn="ctr">
                        <a:buNone/>
                      </a:pPr>
                      <a:endParaRPr lang="zh-CN" altLang="en-US">
                        <a:latin typeface="黑体" panose="02010609060101010101" pitchFamily="49" charset="-122"/>
                        <a:ea typeface="黑体" panose="02010609060101010101" pitchFamily="49" charset="-122"/>
                      </a:endParaRPr>
                    </a:p>
                  </a:txBody>
                  <a:tcPr/>
                </a:tc>
                <a:tc>
                  <a:txBody>
                    <a:bodyPr/>
                    <a:lstStyle/>
                    <a:p>
                      <a:pPr algn="ctr">
                        <a:buNone/>
                      </a:pPr>
                      <a:r>
                        <a:rPr lang="en-US" altLang="zh-CN">
                          <a:latin typeface="黑体" panose="02010609060101010101" pitchFamily="49" charset="-122"/>
                          <a:ea typeface="黑体" panose="02010609060101010101" pitchFamily="49" charset="-122"/>
                        </a:rPr>
                        <a:t>6</a:t>
                      </a:r>
                    </a:p>
                  </a:txBody>
                  <a:tcPr/>
                </a:tc>
                <a:extLst>
                  <a:ext uri="{0D108BD9-81ED-4DB2-BD59-A6C34878D82A}">
                    <a16:rowId xmlns:a16="http://schemas.microsoft.com/office/drawing/2014/main" val="10003"/>
                  </a:ext>
                </a:extLst>
              </a:tr>
              <a:tr h="381000">
                <a:tc>
                  <a:txBody>
                    <a:bodyPr/>
                    <a:lstStyle/>
                    <a:p>
                      <a:pPr algn="ctr">
                        <a:buNone/>
                      </a:pPr>
                      <a:r>
                        <a:rPr lang="zh-CN" altLang="en-US">
                          <a:latin typeface="黑体" panose="02010609060101010101" pitchFamily="49" charset="-122"/>
                          <a:ea typeface="黑体" panose="02010609060101010101" pitchFamily="49" charset="-122"/>
                        </a:rPr>
                        <a:t>球副的连接轴</a:t>
                      </a:r>
                    </a:p>
                  </a:txBody>
                  <a:tcPr/>
                </a:tc>
                <a:tc>
                  <a:txBody>
                    <a:bodyPr/>
                    <a:lstStyle/>
                    <a:p>
                      <a:pPr algn="ctr">
                        <a:buNone/>
                      </a:pPr>
                      <a:endParaRPr lang="zh-CN" altLang="en-US">
                        <a:latin typeface="黑体" panose="02010609060101010101" pitchFamily="49" charset="-122"/>
                        <a:ea typeface="黑体" panose="02010609060101010101" pitchFamily="49" charset="-122"/>
                      </a:endParaRPr>
                    </a:p>
                  </a:txBody>
                  <a:tcPr/>
                </a:tc>
                <a:tc>
                  <a:txBody>
                    <a:bodyPr/>
                    <a:lstStyle/>
                    <a:p>
                      <a:pPr algn="ctr">
                        <a:buNone/>
                      </a:pPr>
                      <a:r>
                        <a:rPr lang="en-US" altLang="zh-CN">
                          <a:latin typeface="黑体" panose="02010609060101010101" pitchFamily="49" charset="-122"/>
                          <a:ea typeface="黑体" panose="02010609060101010101" pitchFamily="49" charset="-122"/>
                        </a:rPr>
                        <a:t>24</a:t>
                      </a:r>
                    </a:p>
                  </a:txBody>
                  <a:tcPr/>
                </a:tc>
                <a:extLst>
                  <a:ext uri="{0D108BD9-81ED-4DB2-BD59-A6C34878D82A}">
                    <a16:rowId xmlns:a16="http://schemas.microsoft.com/office/drawing/2014/main" val="10004"/>
                  </a:ext>
                </a:extLst>
              </a:tr>
              <a:tr h="381000">
                <a:tc>
                  <a:txBody>
                    <a:bodyPr/>
                    <a:lstStyle/>
                    <a:p>
                      <a:pPr algn="ctr">
                        <a:buNone/>
                      </a:pPr>
                      <a:r>
                        <a:rPr lang="zh-CN" altLang="en-US">
                          <a:latin typeface="黑体" panose="02010609060101010101" pitchFamily="49" charset="-122"/>
                          <a:ea typeface="黑体" panose="02010609060101010101" pitchFamily="49" charset="-122"/>
                        </a:rPr>
                        <a:t>亚克力板</a:t>
                      </a:r>
                    </a:p>
                  </a:txBody>
                  <a:tcPr/>
                </a:tc>
                <a:tc>
                  <a:txBody>
                    <a:bodyPr/>
                    <a:lstStyle/>
                    <a:p>
                      <a:pPr algn="ctr">
                        <a:buNone/>
                      </a:pPr>
                      <a:r>
                        <a:rPr lang="en-US" altLang="zh-CN">
                          <a:latin typeface="黑体" panose="02010609060101010101" pitchFamily="49" charset="-122"/>
                          <a:ea typeface="黑体" panose="02010609060101010101" pitchFamily="49" charset="-122"/>
                        </a:rPr>
                        <a:t>230*230*4</a:t>
                      </a:r>
                    </a:p>
                  </a:txBody>
                  <a:tcPr/>
                </a:tc>
                <a:tc>
                  <a:txBody>
                    <a:bodyPr/>
                    <a:lstStyle/>
                    <a:p>
                      <a:pPr algn="ctr">
                        <a:buNone/>
                      </a:pPr>
                      <a:r>
                        <a:rPr lang="en-US" altLang="zh-CN">
                          <a:latin typeface="黑体" panose="02010609060101010101" pitchFamily="49" charset="-122"/>
                          <a:ea typeface="黑体" panose="02010609060101010101" pitchFamily="49" charset="-122"/>
                        </a:rPr>
                        <a:t>6</a:t>
                      </a:r>
                    </a:p>
                  </a:txBody>
                  <a:tcPr/>
                </a:tc>
                <a:extLst>
                  <a:ext uri="{0D108BD9-81ED-4DB2-BD59-A6C34878D82A}">
                    <a16:rowId xmlns:a16="http://schemas.microsoft.com/office/drawing/2014/main" val="10005"/>
                  </a:ext>
                </a:extLst>
              </a:tr>
              <a:tr h="381000">
                <a:tc>
                  <a:txBody>
                    <a:bodyPr/>
                    <a:lstStyle/>
                    <a:p>
                      <a:pPr algn="ctr">
                        <a:buNone/>
                      </a:pPr>
                      <a:r>
                        <a:rPr lang="zh-CN" altLang="en-US">
                          <a:latin typeface="黑体" panose="02010609060101010101" pitchFamily="49" charset="-122"/>
                          <a:ea typeface="黑体" panose="02010609060101010101" pitchFamily="49" charset="-122"/>
                        </a:rPr>
                        <a:t>杆</a:t>
                      </a:r>
                    </a:p>
                  </a:txBody>
                  <a:tcPr/>
                </a:tc>
                <a:tc>
                  <a:txBody>
                    <a:bodyPr/>
                    <a:lstStyle/>
                    <a:p>
                      <a:pPr algn="ctr">
                        <a:buNone/>
                      </a:pPr>
                      <a:r>
                        <a:rPr lang="en-US" altLang="zh-CN">
                          <a:latin typeface="黑体" panose="02010609060101010101" pitchFamily="49" charset="-122"/>
                          <a:ea typeface="黑体" panose="02010609060101010101" pitchFamily="49" charset="-122"/>
                        </a:rPr>
                        <a:t>d=5 h=180</a:t>
                      </a:r>
                    </a:p>
                  </a:txBody>
                  <a:tcPr/>
                </a:tc>
                <a:tc>
                  <a:txBody>
                    <a:bodyPr/>
                    <a:lstStyle/>
                    <a:p>
                      <a:pPr algn="ctr">
                        <a:buNone/>
                      </a:pPr>
                      <a:r>
                        <a:rPr lang="en-US" altLang="zh-CN">
                          <a:latin typeface="黑体" panose="02010609060101010101" pitchFamily="49" charset="-122"/>
                          <a:ea typeface="黑体" panose="02010609060101010101" pitchFamily="49" charset="-122"/>
                        </a:rPr>
                        <a:t>12</a:t>
                      </a:r>
                    </a:p>
                  </a:txBody>
                  <a:tcPr/>
                </a:tc>
                <a:extLst>
                  <a:ext uri="{0D108BD9-81ED-4DB2-BD59-A6C34878D82A}">
                    <a16:rowId xmlns:a16="http://schemas.microsoft.com/office/drawing/2014/main" val="10006"/>
                  </a:ext>
                </a:extLst>
              </a:tr>
              <a:tr h="365760">
                <a:tc>
                  <a:txBody>
                    <a:bodyPr/>
                    <a:lstStyle/>
                    <a:p>
                      <a:pPr algn="ctr">
                        <a:buNone/>
                      </a:pPr>
                      <a:r>
                        <a:rPr lang="zh-CN" altLang="en-US">
                          <a:latin typeface="黑体" panose="02010609060101010101" pitchFamily="49" charset="-122"/>
                          <a:ea typeface="黑体" panose="02010609060101010101" pitchFamily="49" charset="-122"/>
                        </a:rPr>
                        <a:t>螺栓</a:t>
                      </a:r>
                    </a:p>
                  </a:txBody>
                  <a:tcPr/>
                </a:tc>
                <a:tc>
                  <a:txBody>
                    <a:bodyPr/>
                    <a:lstStyle/>
                    <a:p>
                      <a:pPr algn="ctr">
                        <a:buNone/>
                      </a:pPr>
                      <a:r>
                        <a:rPr lang="en-US" altLang="zh-CN">
                          <a:latin typeface="黑体" panose="02010609060101010101" pitchFamily="49" charset="-122"/>
                          <a:ea typeface="黑体" panose="02010609060101010101" pitchFamily="49" charset="-122"/>
                        </a:rPr>
                        <a:t>M3*10</a:t>
                      </a:r>
                    </a:p>
                  </a:txBody>
                  <a:tcPr/>
                </a:tc>
                <a:tc>
                  <a:txBody>
                    <a:bodyPr/>
                    <a:lstStyle/>
                    <a:p>
                      <a:pPr algn="ctr">
                        <a:buNone/>
                      </a:pPr>
                      <a:r>
                        <a:rPr lang="en-US" altLang="zh-CN">
                          <a:latin typeface="黑体" panose="02010609060101010101" pitchFamily="49" charset="-122"/>
                          <a:ea typeface="黑体" panose="02010609060101010101" pitchFamily="49" charset="-122"/>
                        </a:rPr>
                        <a:t>4*4*6</a:t>
                      </a:r>
                    </a:p>
                  </a:txBody>
                  <a:tcPr/>
                </a:tc>
                <a:extLst>
                  <a:ext uri="{0D108BD9-81ED-4DB2-BD59-A6C34878D82A}">
                    <a16:rowId xmlns:a16="http://schemas.microsoft.com/office/drawing/2014/main" val="10007"/>
                  </a:ext>
                </a:extLst>
              </a:tr>
              <a:tr h="365760">
                <a:tc>
                  <a:txBody>
                    <a:bodyPr/>
                    <a:lstStyle/>
                    <a:p>
                      <a:pPr algn="ctr">
                        <a:buNone/>
                      </a:pPr>
                      <a:r>
                        <a:rPr lang="zh-CN" altLang="en-US">
                          <a:latin typeface="黑体" panose="02010609060101010101" pitchFamily="49" charset="-122"/>
                          <a:ea typeface="黑体" panose="02010609060101010101" pitchFamily="49" charset="-122"/>
                        </a:rPr>
                        <a:t>剪式升降机构</a:t>
                      </a:r>
                    </a:p>
                  </a:txBody>
                  <a:tcPr/>
                </a:tc>
                <a:tc>
                  <a:txBody>
                    <a:bodyPr/>
                    <a:lstStyle/>
                    <a:p>
                      <a:pPr algn="ctr">
                        <a:buNone/>
                      </a:pPr>
                      <a:r>
                        <a:rPr lang="en-US" altLang="zh-CN">
                          <a:latin typeface="黑体" panose="02010609060101010101" pitchFamily="49" charset="-122"/>
                          <a:ea typeface="黑体" panose="02010609060101010101" pitchFamily="49" charset="-122"/>
                        </a:rPr>
                        <a:t>100*100*h</a:t>
                      </a:r>
                    </a:p>
                  </a:txBody>
                  <a:tcPr/>
                </a:tc>
                <a:tc>
                  <a:txBody>
                    <a:bodyPr/>
                    <a:lstStyle/>
                    <a:p>
                      <a:pPr algn="ctr">
                        <a:buNone/>
                      </a:pPr>
                      <a:r>
                        <a:rPr lang="en-US" altLang="zh-CN">
                          <a:latin typeface="黑体" panose="02010609060101010101" pitchFamily="49" charset="-122"/>
                          <a:ea typeface="黑体" panose="02010609060101010101" pitchFamily="49" charset="-122"/>
                        </a:rPr>
                        <a:t>1</a:t>
                      </a:r>
                    </a:p>
                  </a:txBody>
                  <a:tcPr/>
                </a:tc>
                <a:extLst>
                  <a:ext uri="{0D108BD9-81ED-4DB2-BD59-A6C34878D82A}">
                    <a16:rowId xmlns:a16="http://schemas.microsoft.com/office/drawing/2014/main" val="10008"/>
                  </a:ext>
                </a:extLst>
              </a:tr>
              <a:tr h="365760">
                <a:tc>
                  <a:txBody>
                    <a:bodyPr/>
                    <a:lstStyle/>
                    <a:p>
                      <a:pPr algn="ctr">
                        <a:buNone/>
                      </a:pPr>
                      <a:r>
                        <a:rPr lang="zh-CN" altLang="en-US">
                          <a:latin typeface="黑体" panose="02010609060101010101" pitchFamily="49" charset="-122"/>
                          <a:ea typeface="黑体" panose="02010609060101010101" pitchFamily="49" charset="-122"/>
                        </a:rPr>
                        <a:t>转盘轴承</a:t>
                      </a:r>
                    </a:p>
                  </a:txBody>
                  <a:tcPr/>
                </a:tc>
                <a:tc>
                  <a:txBody>
                    <a:bodyPr/>
                    <a:lstStyle/>
                    <a:p>
                      <a:pPr algn="ctr">
                        <a:buNone/>
                      </a:pPr>
                      <a:r>
                        <a:rPr lang="en-US" altLang="zh-CN">
                          <a:latin typeface="黑体" panose="02010609060101010101" pitchFamily="49" charset="-122"/>
                          <a:ea typeface="黑体" panose="02010609060101010101" pitchFamily="49" charset="-122"/>
                        </a:rPr>
                        <a:t>d=600</a:t>
                      </a:r>
                    </a:p>
                  </a:txBody>
                  <a:tcPr/>
                </a:tc>
                <a:tc>
                  <a:txBody>
                    <a:bodyPr/>
                    <a:lstStyle/>
                    <a:p>
                      <a:pPr algn="ctr">
                        <a:buNone/>
                      </a:pPr>
                      <a:r>
                        <a:rPr lang="en-US" altLang="zh-CN">
                          <a:latin typeface="黑体" panose="02010609060101010101" pitchFamily="49" charset="-122"/>
                          <a:ea typeface="黑体" panose="02010609060101010101" pitchFamily="49" charset="-122"/>
                        </a:rPr>
                        <a:t>1</a:t>
                      </a:r>
                    </a:p>
                  </a:txBody>
                  <a:tcPr/>
                </a:tc>
                <a:extLst>
                  <a:ext uri="{0D108BD9-81ED-4DB2-BD59-A6C34878D82A}">
                    <a16:rowId xmlns:a16="http://schemas.microsoft.com/office/drawing/2014/main" val="10009"/>
                  </a:ext>
                </a:extLst>
              </a:tr>
            </a:tbl>
          </a:graphicData>
        </a:graphic>
      </p:graphicFrame>
      <p:sp>
        <p:nvSpPr>
          <p:cNvPr id="10" name="文本框 9"/>
          <p:cNvSpPr txBox="1"/>
          <p:nvPr/>
        </p:nvSpPr>
        <p:spPr>
          <a:xfrm>
            <a:off x="1829435" y="5266055"/>
            <a:ext cx="8532495" cy="645160"/>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cs typeface="黑体" panose="02010609060101010101" pitchFamily="49" charset="-122"/>
              </a:rPr>
              <a:t>           3D</a:t>
            </a:r>
            <a:r>
              <a:rPr lang="zh-CN" altLang="en-US" dirty="0">
                <a:latin typeface="黑体" panose="02010609060101010101" pitchFamily="49" charset="-122"/>
                <a:ea typeface="黑体" panose="02010609060101010101" pitchFamily="49" charset="-122"/>
                <a:cs typeface="黑体" panose="02010609060101010101" pitchFamily="49" charset="-122"/>
              </a:rPr>
              <a:t>打印材料价格  </a:t>
            </a:r>
            <a:r>
              <a:rPr lang="en-US" altLang="zh-CN" dirty="0">
                <a:latin typeface="黑体" panose="02010609060101010101" pitchFamily="49" charset="-122"/>
                <a:ea typeface="黑体" panose="02010609060101010101" pitchFamily="49" charset="-122"/>
                <a:cs typeface="黑体" panose="02010609060101010101" pitchFamily="49" charset="-122"/>
              </a:rPr>
              <a:t>120/kg       </a:t>
            </a:r>
            <a:r>
              <a:rPr lang="zh-CN" altLang="en-US" dirty="0">
                <a:latin typeface="黑体" panose="02010609060101010101" pitchFamily="49" charset="-122"/>
                <a:ea typeface="黑体" panose="02010609060101010101" pitchFamily="49" charset="-122"/>
                <a:cs typeface="黑体" panose="02010609060101010101" pitchFamily="49" charset="-122"/>
              </a:rPr>
              <a:t>预计消耗    </a:t>
            </a:r>
            <a:r>
              <a:rPr lang="en-US" altLang="zh-CN" dirty="0">
                <a:latin typeface="黑体" panose="02010609060101010101" pitchFamily="49" charset="-122"/>
                <a:ea typeface="黑体" panose="02010609060101010101" pitchFamily="49" charset="-122"/>
                <a:cs typeface="黑体" panose="02010609060101010101" pitchFamily="49" charset="-122"/>
              </a:rPr>
              <a:t>0.5kg</a:t>
            </a:r>
          </a:p>
          <a:p>
            <a:r>
              <a:rPr lang="zh-CN" altLang="en-US" dirty="0">
                <a:latin typeface="黑体" panose="02010609060101010101" pitchFamily="49" charset="-122"/>
                <a:ea typeface="黑体" panose="02010609060101010101" pitchFamily="49" charset="-122"/>
                <a:cs typeface="黑体" panose="02010609060101010101" pitchFamily="49" charset="-122"/>
              </a:rPr>
              <a:t>           （未包含打印加工费用）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9630" y="486410"/>
            <a:ext cx="9741535"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零件的</a:t>
            </a:r>
            <a:r>
              <a:rPr lang="en-US" altLang="zh-CN" sz="2800" dirty="0" err="1">
                <a:solidFill>
                  <a:srgbClr val="1570C1"/>
                </a:solidFill>
                <a:latin typeface="微软雅黑" panose="020B0503020204020204" pitchFamily="34" charset="-122"/>
                <a:ea typeface="微软雅黑" panose="020B0503020204020204" pitchFamily="34" charset="-122"/>
              </a:rPr>
              <a:t>solidworks</a:t>
            </a:r>
            <a:r>
              <a:rPr lang="zh-CN" altLang="en-US" sz="2800" dirty="0">
                <a:solidFill>
                  <a:srgbClr val="1570C1"/>
                </a:solidFill>
                <a:latin typeface="微软雅黑" panose="020B0503020204020204" pitchFamily="34" charset="-122"/>
                <a:ea typeface="微软雅黑" panose="020B0503020204020204" pitchFamily="34" charset="-122"/>
              </a:rPr>
              <a:t>建模</a:t>
            </a:r>
            <a:r>
              <a:rPr lang="en-US" altLang="zh-CN" sz="2800" dirty="0">
                <a:solidFill>
                  <a:srgbClr val="1570C1"/>
                </a:solidFill>
                <a:latin typeface="微软雅黑" panose="020B0503020204020204" pitchFamily="34" charset="-122"/>
                <a:ea typeface="微软雅黑" panose="020B0503020204020204" pitchFamily="34" charset="-122"/>
              </a:rPr>
              <a:t>——I</a:t>
            </a:r>
            <a:r>
              <a:rPr lang="zh-CN" altLang="en-US" sz="2800" dirty="0">
                <a:solidFill>
                  <a:srgbClr val="1570C1"/>
                </a:solidFill>
                <a:latin typeface="微软雅黑" panose="020B0503020204020204" pitchFamily="34" charset="-122"/>
                <a:ea typeface="微软雅黑" panose="020B0503020204020204" pitchFamily="34" charset="-122"/>
              </a:rPr>
              <a:t>类转动副（修改）</a:t>
            </a:r>
          </a:p>
        </p:txBody>
      </p:sp>
      <p:sp>
        <p:nvSpPr>
          <p:cNvPr id="18" name="文本框 17"/>
          <p:cNvSpPr txBox="1"/>
          <p:nvPr/>
        </p:nvSpPr>
        <p:spPr>
          <a:xfrm>
            <a:off x="7718673" y="4814481"/>
            <a:ext cx="3154680" cy="175323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l"/>
            <a:r>
              <a:rPr lang="en-US" altLang="zh-CN" dirty="0">
                <a:latin typeface="黑体" panose="02010609060101010101" pitchFamily="49" charset="-122"/>
                <a:ea typeface="黑体" panose="02010609060101010101" pitchFamily="49" charset="-122"/>
                <a:sym typeface="+mn-ea"/>
              </a:rPr>
              <a:t>Ⅰ</a:t>
            </a:r>
            <a:r>
              <a:rPr lang="zh-CN" altLang="en-US" dirty="0">
                <a:latin typeface="黑体" panose="02010609060101010101" pitchFamily="49" charset="-122"/>
                <a:ea typeface="黑体" panose="02010609060101010101" pitchFamily="49" charset="-122"/>
                <a:sym typeface="+mn-ea"/>
              </a:rPr>
              <a:t>类转动副</a:t>
            </a:r>
            <a:endParaRPr lang="en-US" altLang="zh-CN"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sym typeface="+mn-ea"/>
              </a:rPr>
              <a:t>与连杆夹角：</a:t>
            </a:r>
            <a:r>
              <a:rPr lang="en-US" altLang="zh-CN" dirty="0">
                <a:latin typeface="黑体" panose="02010609060101010101" pitchFamily="49" charset="-122"/>
                <a:ea typeface="黑体" panose="02010609060101010101" pitchFamily="49" charset="-122"/>
                <a:sym typeface="+mn-ea"/>
              </a:rPr>
              <a:t>108.43494882°</a:t>
            </a:r>
            <a:endParaRPr lang="zh-CN" altLang="en-US"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rPr>
              <a:t>转动副扭角：</a:t>
            </a:r>
            <a:r>
              <a:rPr lang="en-US" altLang="zh-CN" dirty="0">
                <a:latin typeface="黑体" panose="02010609060101010101" pitchFamily="49" charset="-122"/>
                <a:ea typeface="黑体" panose="02010609060101010101" pitchFamily="49" charset="-122"/>
              </a:rPr>
              <a:t>34.78648675°</a:t>
            </a:r>
          </a:p>
          <a:p>
            <a:pPr algn="l"/>
            <a:r>
              <a:rPr lang="zh-CN" altLang="en-US" dirty="0">
                <a:latin typeface="黑体" panose="02010609060101010101" pitchFamily="49" charset="-122"/>
                <a:ea typeface="黑体" panose="02010609060101010101" pitchFamily="49" charset="-122"/>
              </a:rPr>
              <a:t>距离：</a:t>
            </a:r>
            <a:r>
              <a:rPr lang="en-US" altLang="zh-CN" dirty="0">
                <a:latin typeface="黑体" panose="02010609060101010101" pitchFamily="49" charset="-122"/>
                <a:ea typeface="黑体" panose="02010609060101010101" pitchFamily="49" charset="-122"/>
              </a:rPr>
              <a:t>198.39353613mm</a:t>
            </a:r>
          </a:p>
          <a:p>
            <a:pPr algn="l"/>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pic>
        <p:nvPicPr>
          <p:cNvPr id="3" name="图片 2"/>
          <p:cNvPicPr>
            <a:picLocks noChangeAspect="1"/>
          </p:cNvPicPr>
          <p:nvPr>
            <p:custDataLst>
              <p:tags r:id="rId1"/>
            </p:custDataLst>
          </p:nvPr>
        </p:nvPicPr>
        <p:blipFill>
          <a:blip r:embed="rId5"/>
          <a:stretch>
            <a:fillRect/>
          </a:stretch>
        </p:blipFill>
        <p:spPr>
          <a:xfrm>
            <a:off x="1115060" y="1457325"/>
            <a:ext cx="2946400" cy="2687320"/>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6633845" y="1457325"/>
            <a:ext cx="4548505" cy="3065780"/>
          </a:xfrm>
          <a:prstGeom prst="rect">
            <a:avLst/>
          </a:prstGeom>
        </p:spPr>
      </p:pic>
      <p:sp>
        <p:nvSpPr>
          <p:cNvPr id="7" name="虚尾箭头 6"/>
          <p:cNvSpPr/>
          <p:nvPr/>
        </p:nvSpPr>
        <p:spPr>
          <a:xfrm>
            <a:off x="5104765" y="2738120"/>
            <a:ext cx="1144905" cy="81978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9630" y="486410"/>
            <a:ext cx="9765665"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零件的</a:t>
            </a:r>
            <a:r>
              <a:rPr lang="en-US" altLang="zh-CN" sz="2800" dirty="0" err="1">
                <a:solidFill>
                  <a:srgbClr val="1570C1"/>
                </a:solidFill>
                <a:latin typeface="微软雅黑" panose="020B0503020204020204" pitchFamily="34" charset="-122"/>
                <a:ea typeface="微软雅黑" panose="020B0503020204020204" pitchFamily="34" charset="-122"/>
              </a:rPr>
              <a:t>solidworks</a:t>
            </a:r>
            <a:r>
              <a:rPr lang="zh-CN" altLang="en-US" sz="2800" dirty="0">
                <a:solidFill>
                  <a:srgbClr val="1570C1"/>
                </a:solidFill>
                <a:latin typeface="微软雅黑" panose="020B0503020204020204" pitchFamily="34" charset="-122"/>
                <a:ea typeface="微软雅黑" panose="020B0503020204020204" pitchFamily="34" charset="-122"/>
              </a:rPr>
              <a:t>建模</a:t>
            </a:r>
            <a:r>
              <a:rPr lang="en-US" altLang="zh-CN" sz="2800" dirty="0">
                <a:solidFill>
                  <a:srgbClr val="1570C1"/>
                </a:solidFill>
                <a:latin typeface="微软雅黑" panose="020B0503020204020204" pitchFamily="34" charset="-122"/>
                <a:ea typeface="微软雅黑" panose="020B0503020204020204" pitchFamily="34" charset="-122"/>
              </a:rPr>
              <a:t>——I</a:t>
            </a:r>
            <a:r>
              <a:rPr lang="zh-CN" altLang="en-US" sz="2800" dirty="0">
                <a:solidFill>
                  <a:srgbClr val="1570C1"/>
                </a:solidFill>
                <a:latin typeface="微软雅黑" panose="020B0503020204020204" pitchFamily="34" charset="-122"/>
                <a:ea typeface="微软雅黑" panose="020B0503020204020204" pitchFamily="34" charset="-122"/>
              </a:rPr>
              <a:t>类转动副（修改）</a:t>
            </a:r>
          </a:p>
        </p:txBody>
      </p:sp>
      <p:sp>
        <p:nvSpPr>
          <p:cNvPr id="18" name="文本框 17"/>
          <p:cNvSpPr txBox="1"/>
          <p:nvPr/>
        </p:nvSpPr>
        <p:spPr>
          <a:xfrm>
            <a:off x="7759313" y="4838611"/>
            <a:ext cx="3154680" cy="119888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l"/>
            <a:r>
              <a:rPr lang="en-US" altLang="zh-CN" dirty="0">
                <a:latin typeface="黑体" panose="02010609060101010101" pitchFamily="49" charset="-122"/>
                <a:ea typeface="黑体" panose="02010609060101010101" pitchFamily="49" charset="-122"/>
                <a:sym typeface="+mn-ea"/>
              </a:rPr>
              <a:t>Ⅰ</a:t>
            </a:r>
            <a:r>
              <a:rPr lang="zh-CN" altLang="en-US" dirty="0">
                <a:latin typeface="黑体" panose="02010609060101010101" pitchFamily="49" charset="-122"/>
                <a:ea typeface="黑体" panose="02010609060101010101" pitchFamily="49" charset="-122"/>
                <a:sym typeface="+mn-ea"/>
              </a:rPr>
              <a:t>类转动副</a:t>
            </a:r>
            <a:endParaRPr lang="en-US" altLang="zh-CN"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sym typeface="+mn-ea"/>
              </a:rPr>
              <a:t>与连杆夹角：</a:t>
            </a:r>
            <a:r>
              <a:rPr lang="en-US" altLang="zh-CN" dirty="0">
                <a:latin typeface="黑体" panose="02010609060101010101" pitchFamily="49" charset="-122"/>
                <a:ea typeface="黑体" panose="02010609060101010101" pitchFamily="49" charset="-122"/>
                <a:sym typeface="+mn-ea"/>
              </a:rPr>
              <a:t>108.43494882°</a:t>
            </a:r>
            <a:endParaRPr lang="zh-CN" altLang="en-US"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rPr>
              <a:t>转动副扭角：</a:t>
            </a:r>
            <a:r>
              <a:rPr lang="en-US" altLang="zh-CN" dirty="0">
                <a:latin typeface="黑体" panose="02010609060101010101" pitchFamily="49" charset="-122"/>
                <a:ea typeface="黑体" panose="02010609060101010101" pitchFamily="49" charset="-122"/>
              </a:rPr>
              <a:t>34.78648675°</a:t>
            </a:r>
          </a:p>
          <a:p>
            <a:pPr algn="l"/>
            <a:r>
              <a:rPr lang="zh-CN" altLang="en-US" dirty="0">
                <a:latin typeface="黑体" panose="02010609060101010101" pitchFamily="49" charset="-122"/>
                <a:ea typeface="黑体" panose="02010609060101010101" pitchFamily="49" charset="-122"/>
              </a:rPr>
              <a:t>距离：</a:t>
            </a:r>
            <a:r>
              <a:rPr lang="en-US" altLang="zh-CN" dirty="0">
                <a:latin typeface="黑体" panose="02010609060101010101" pitchFamily="49" charset="-122"/>
                <a:ea typeface="黑体" panose="02010609060101010101" pitchFamily="49" charset="-122"/>
              </a:rPr>
              <a:t>198.39353613mm</a:t>
            </a:r>
            <a:endParaRPr lang="zh-CN" altLang="en-US"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1189355" y="2016125"/>
            <a:ext cx="3974465" cy="2124710"/>
          </a:xfrm>
          <a:prstGeom prst="rect">
            <a:avLst/>
          </a:prstGeom>
        </p:spPr>
      </p:pic>
      <p:pic>
        <p:nvPicPr>
          <p:cNvPr id="10" name="图片 9"/>
          <p:cNvPicPr>
            <a:picLocks noChangeAspect="1"/>
          </p:cNvPicPr>
          <p:nvPr/>
        </p:nvPicPr>
        <p:blipFill>
          <a:blip r:embed="rId4"/>
          <a:stretch>
            <a:fillRect/>
          </a:stretch>
        </p:blipFill>
        <p:spPr>
          <a:xfrm>
            <a:off x="6331585" y="1751965"/>
            <a:ext cx="4283710" cy="238887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7727adb9-80bb-4ca6-9447-ebe7ba32d017}"/>
  <p:tag name="TABLE_ENDDRAG_ORIGIN_RECT" val="616*305"/>
  <p:tag name="TABLE_ENDDRAG_RECT" val="238*105*616*305"/>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7727adb9-80bb-4ca6-9447-ebe7ba32d017}"/>
  <p:tag name="TABLE_ENDDRAG_ORIGIN_RECT" val="616*305"/>
  <p:tag name="TABLE_ENDDRAG_RECT" val="238*105*616*305"/>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8095}"/>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2be3ae7c-301a-4a20-a611-bb917a14dc3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74,&quot;width&quot;:5564}"/>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753,&quot;width&quot;:8535}"/>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18,&quot;width&quot;:6188}"/>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课程报告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课程报告2</Template>
  <TotalTime>24</TotalTime>
  <Words>642</Words>
  <Application>Microsoft Office PowerPoint</Application>
  <PresentationFormat>宽屏</PresentationFormat>
  <Paragraphs>131</Paragraphs>
  <Slides>18</Slides>
  <Notes>8</Notes>
  <HiddenSlides>0</HiddenSlides>
  <MMClips>2</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18</vt:i4>
      </vt:variant>
    </vt:vector>
  </HeadingPairs>
  <TitlesOfParts>
    <vt:vector size="28" baseType="lpstr">
      <vt:lpstr>DIN</vt:lpstr>
      <vt:lpstr>等线</vt:lpstr>
      <vt:lpstr>等线 Light</vt:lpstr>
      <vt:lpstr>黑体</vt:lpstr>
      <vt:lpstr>微软雅黑</vt:lpstr>
      <vt:lpstr>Arial</vt:lpstr>
      <vt:lpstr>Calibri</vt:lpstr>
      <vt:lpstr>Calibri Light</vt:lpstr>
      <vt:lpstr>课程报告2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刘沛</dc:creator>
  <cp:lastModifiedBy>刘 沛</cp:lastModifiedBy>
  <cp:revision>193</cp:revision>
  <dcterms:created xsi:type="dcterms:W3CDTF">2019-06-19T02:08:00Z</dcterms:created>
  <dcterms:modified xsi:type="dcterms:W3CDTF">2022-05-06T05:32:14Z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0E3B7F225C4347B69969162394104E92</vt:lpwstr>
  </property>
</Properties>
</file>